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4" r:id="rId2"/>
  </p:sldMasterIdLst>
  <p:notesMasterIdLst>
    <p:notesMasterId r:id="rId48"/>
  </p:notesMasterIdLst>
  <p:sldIdLst>
    <p:sldId id="314" r:id="rId3"/>
    <p:sldId id="422" r:id="rId4"/>
    <p:sldId id="423" r:id="rId5"/>
    <p:sldId id="424" r:id="rId6"/>
    <p:sldId id="426" r:id="rId7"/>
    <p:sldId id="425" r:id="rId8"/>
    <p:sldId id="429" r:id="rId9"/>
    <p:sldId id="430" r:id="rId10"/>
    <p:sldId id="428" r:id="rId11"/>
    <p:sldId id="431" r:id="rId12"/>
    <p:sldId id="432" r:id="rId13"/>
    <p:sldId id="433" r:id="rId14"/>
    <p:sldId id="435" r:id="rId15"/>
    <p:sldId id="434" r:id="rId16"/>
    <p:sldId id="436" r:id="rId17"/>
    <p:sldId id="437" r:id="rId18"/>
    <p:sldId id="438" r:id="rId19"/>
    <p:sldId id="439" r:id="rId20"/>
    <p:sldId id="440" r:id="rId21"/>
    <p:sldId id="441" r:id="rId22"/>
    <p:sldId id="442" r:id="rId23"/>
    <p:sldId id="443" r:id="rId24"/>
    <p:sldId id="444" r:id="rId25"/>
    <p:sldId id="445" r:id="rId26"/>
    <p:sldId id="446" r:id="rId27"/>
    <p:sldId id="447" r:id="rId28"/>
    <p:sldId id="448" r:id="rId29"/>
    <p:sldId id="449" r:id="rId30"/>
    <p:sldId id="450" r:id="rId31"/>
    <p:sldId id="451" r:id="rId32"/>
    <p:sldId id="452" r:id="rId33"/>
    <p:sldId id="453" r:id="rId34"/>
    <p:sldId id="454" r:id="rId35"/>
    <p:sldId id="455" r:id="rId36"/>
    <p:sldId id="456" r:id="rId37"/>
    <p:sldId id="457" r:id="rId38"/>
    <p:sldId id="458" r:id="rId39"/>
    <p:sldId id="459" r:id="rId40"/>
    <p:sldId id="460" r:id="rId41"/>
    <p:sldId id="461" r:id="rId42"/>
    <p:sldId id="464" r:id="rId43"/>
    <p:sldId id="462" r:id="rId44"/>
    <p:sldId id="421" r:id="rId45"/>
    <p:sldId id="463" r:id="rId46"/>
    <p:sldId id="409" r:id="rId47"/>
  </p:sldIdLst>
  <p:sldSz cx="9144000" cy="6858000" type="screen4x3"/>
  <p:notesSz cx="6858000" cy="9144000"/>
  <p:defaultTextStyle>
    <a:defPPr>
      <a:defRPr lang="fr-BE"/>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5" autoAdjust="0"/>
    <p:restoredTop sz="94664" autoAdjust="0"/>
  </p:normalViewPr>
  <p:slideViewPr>
    <p:cSldViewPr>
      <p:cViewPr>
        <p:scale>
          <a:sx n="100" d="100"/>
          <a:sy n="100" d="100"/>
        </p:scale>
        <p:origin x="-132" y="-11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B60A22C0-D305-493B-B1CC-B1680F3FCF06}" type="datetimeFigureOut">
              <a:rPr lang="fr-FR"/>
              <a:pPr>
                <a:defRPr/>
              </a:pPr>
              <a:t>13/10/2018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82D34123-60B4-400E-8BBE-9B16BE42070B}" type="slidenum">
              <a:rPr lang="fr-FR"/>
              <a:pPr>
                <a:defRPr/>
              </a:pPr>
              <a:t>‹N°›</a:t>
            </a:fld>
            <a:endParaRPr lang="fr-FR"/>
          </a:p>
        </p:txBody>
      </p:sp>
    </p:spTree>
    <p:extLst>
      <p:ext uri="{BB962C8B-B14F-4D97-AF65-F5344CB8AC3E}">
        <p14:creationId xmlns:p14="http://schemas.microsoft.com/office/powerpoint/2010/main" val="1333315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37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fr-FR" dirty="0" smtClean="0"/>
          </a:p>
        </p:txBody>
      </p:sp>
      <p:sp>
        <p:nvSpPr>
          <p:cNvPr id="3379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49865A1-E5E6-4773-A367-D9733AF7B9B9}" type="slidenum">
              <a:rPr lang="fr-FR" altLang="fr-FR" smtClean="0">
                <a:solidFill>
                  <a:srgbClr val="000000"/>
                </a:solidFill>
                <a:cs typeface="Arial" charset="0"/>
              </a:rPr>
              <a:pPr/>
              <a:t>1</a:t>
            </a:fld>
            <a:endParaRPr lang="fr-FR" altLang="fr-FR" dirty="0" smtClean="0">
              <a:solidFill>
                <a:srgbClr val="000000"/>
              </a:solidFill>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73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fr-FR" smtClean="0"/>
          </a:p>
        </p:txBody>
      </p:sp>
      <p:sp>
        <p:nvSpPr>
          <p:cNvPr id="57348"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0577016-16C8-4771-919B-2C311E6A0B73}" type="slidenum">
              <a:rPr lang="fr-FR" altLang="fr-FR" smtClean="0">
                <a:solidFill>
                  <a:srgbClr val="000000"/>
                </a:solidFill>
                <a:cs typeface="Arial" charset="0"/>
              </a:rPr>
              <a:pPr/>
              <a:t>45</a:t>
            </a:fld>
            <a:endParaRPr lang="fr-FR" altLang="fr-FR" smtClean="0">
              <a:solidFill>
                <a:srgbClr val="000000"/>
              </a:solidFill>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p:spPr>
        <p:txBody>
          <a:bodyPr/>
          <a:lstStyle/>
          <a:p>
            <a:pPr>
              <a:defRPr/>
            </a:pPr>
            <a:endParaRPr lang="fr-FR">
              <a:cs typeface="+mn-cs"/>
            </a:endParaRPr>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7" name="Oval 10"/>
            <p:cNvSpPr>
              <a:spLocks noChangeArrowheads="1"/>
            </p:cNvSpPr>
            <p:nvPr/>
          </p:nvSpPr>
          <p:spPr bwMode="auto">
            <a:xfrm>
              <a:off x="4883" y="1885"/>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8" name="Oval 11"/>
            <p:cNvSpPr>
              <a:spLocks noChangeArrowheads="1"/>
            </p:cNvSpPr>
            <p:nvPr/>
          </p:nvSpPr>
          <p:spPr bwMode="auto">
            <a:xfrm>
              <a:off x="5062" y="1885"/>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9" name="Oval 12"/>
            <p:cNvSpPr>
              <a:spLocks noChangeArrowheads="1"/>
            </p:cNvSpPr>
            <p:nvPr/>
          </p:nvSpPr>
          <p:spPr bwMode="auto">
            <a:xfrm>
              <a:off x="4704" y="2064"/>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 name="Oval 13"/>
            <p:cNvSpPr>
              <a:spLocks noChangeArrowheads="1"/>
            </p:cNvSpPr>
            <p:nvPr/>
          </p:nvSpPr>
          <p:spPr bwMode="auto">
            <a:xfrm>
              <a:off x="4883" y="2064"/>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1" name="Oval 14"/>
            <p:cNvSpPr>
              <a:spLocks noChangeArrowheads="1"/>
            </p:cNvSpPr>
            <p:nvPr/>
          </p:nvSpPr>
          <p:spPr bwMode="auto">
            <a:xfrm>
              <a:off x="5062" y="2064"/>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2" name="Oval 15"/>
            <p:cNvSpPr>
              <a:spLocks noChangeArrowheads="1"/>
            </p:cNvSpPr>
            <p:nvPr/>
          </p:nvSpPr>
          <p:spPr bwMode="auto">
            <a:xfrm>
              <a:off x="5241" y="2064"/>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3" name="Oval 16"/>
            <p:cNvSpPr>
              <a:spLocks noChangeArrowheads="1"/>
            </p:cNvSpPr>
            <p:nvPr/>
          </p:nvSpPr>
          <p:spPr bwMode="auto">
            <a:xfrm>
              <a:off x="4704" y="2243"/>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4" name="Oval 17"/>
            <p:cNvSpPr>
              <a:spLocks noChangeArrowheads="1"/>
            </p:cNvSpPr>
            <p:nvPr/>
          </p:nvSpPr>
          <p:spPr bwMode="auto">
            <a:xfrm>
              <a:off x="4883" y="2243"/>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5" name="Oval 18"/>
            <p:cNvSpPr>
              <a:spLocks noChangeArrowheads="1"/>
            </p:cNvSpPr>
            <p:nvPr/>
          </p:nvSpPr>
          <p:spPr bwMode="auto">
            <a:xfrm>
              <a:off x="5062" y="2243"/>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6" name="Oval 19"/>
            <p:cNvSpPr>
              <a:spLocks noChangeArrowheads="1"/>
            </p:cNvSpPr>
            <p:nvPr/>
          </p:nvSpPr>
          <p:spPr bwMode="auto">
            <a:xfrm>
              <a:off x="5241" y="2243"/>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7" name="Oval 20"/>
            <p:cNvSpPr>
              <a:spLocks noChangeArrowheads="1"/>
            </p:cNvSpPr>
            <p:nvPr/>
          </p:nvSpPr>
          <p:spPr bwMode="auto">
            <a:xfrm>
              <a:off x="5420" y="2243"/>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8" name="Oval 21"/>
            <p:cNvSpPr>
              <a:spLocks noChangeArrowheads="1"/>
            </p:cNvSpPr>
            <p:nvPr/>
          </p:nvSpPr>
          <p:spPr bwMode="auto">
            <a:xfrm>
              <a:off x="4704" y="2421"/>
              <a:ext cx="127" cy="128"/>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9" name="Oval 22"/>
            <p:cNvSpPr>
              <a:spLocks noChangeArrowheads="1"/>
            </p:cNvSpPr>
            <p:nvPr/>
          </p:nvSpPr>
          <p:spPr bwMode="auto">
            <a:xfrm>
              <a:off x="4883" y="2421"/>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0" name="Oval 23"/>
            <p:cNvSpPr>
              <a:spLocks noChangeArrowheads="1"/>
            </p:cNvSpPr>
            <p:nvPr/>
          </p:nvSpPr>
          <p:spPr bwMode="auto">
            <a:xfrm>
              <a:off x="5062" y="2421"/>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1" name="Oval 24"/>
            <p:cNvSpPr>
              <a:spLocks noChangeArrowheads="1"/>
            </p:cNvSpPr>
            <p:nvPr/>
          </p:nvSpPr>
          <p:spPr bwMode="auto">
            <a:xfrm>
              <a:off x="5241" y="2421"/>
              <a:ext cx="127" cy="128"/>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2" name="Oval 25"/>
            <p:cNvSpPr>
              <a:spLocks noChangeArrowheads="1"/>
            </p:cNvSpPr>
            <p:nvPr/>
          </p:nvSpPr>
          <p:spPr bwMode="auto">
            <a:xfrm>
              <a:off x="4704" y="2600"/>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3" name="Oval 26"/>
            <p:cNvSpPr>
              <a:spLocks noChangeArrowheads="1"/>
            </p:cNvSpPr>
            <p:nvPr/>
          </p:nvSpPr>
          <p:spPr bwMode="auto">
            <a:xfrm>
              <a:off x="4883" y="2600"/>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4" name="Oval 27"/>
            <p:cNvSpPr>
              <a:spLocks noChangeArrowheads="1"/>
            </p:cNvSpPr>
            <p:nvPr/>
          </p:nvSpPr>
          <p:spPr bwMode="auto">
            <a:xfrm>
              <a:off x="5062" y="2600"/>
              <a:ext cx="127" cy="128"/>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5" name="Oval 28"/>
            <p:cNvSpPr>
              <a:spLocks noChangeArrowheads="1"/>
            </p:cNvSpPr>
            <p:nvPr/>
          </p:nvSpPr>
          <p:spPr bwMode="auto">
            <a:xfrm>
              <a:off x="5241" y="2600"/>
              <a:ext cx="127" cy="128"/>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6" name="Oval 29"/>
            <p:cNvSpPr>
              <a:spLocks noChangeArrowheads="1"/>
            </p:cNvSpPr>
            <p:nvPr/>
          </p:nvSpPr>
          <p:spPr bwMode="auto">
            <a:xfrm>
              <a:off x="5420" y="2600"/>
              <a:ext cx="127" cy="128"/>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7" name="Oval 30"/>
            <p:cNvSpPr>
              <a:spLocks noChangeArrowheads="1"/>
            </p:cNvSpPr>
            <p:nvPr/>
          </p:nvSpPr>
          <p:spPr bwMode="auto">
            <a:xfrm>
              <a:off x="4704" y="2779"/>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8" name="Oval 31"/>
            <p:cNvSpPr>
              <a:spLocks noChangeArrowheads="1"/>
            </p:cNvSpPr>
            <p:nvPr/>
          </p:nvSpPr>
          <p:spPr bwMode="auto">
            <a:xfrm>
              <a:off x="4883" y="2779"/>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9" name="Oval 32"/>
            <p:cNvSpPr>
              <a:spLocks noChangeArrowheads="1"/>
            </p:cNvSpPr>
            <p:nvPr/>
          </p:nvSpPr>
          <p:spPr bwMode="auto">
            <a:xfrm>
              <a:off x="5062" y="2779"/>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0" name="Oval 33"/>
            <p:cNvSpPr>
              <a:spLocks noChangeArrowheads="1"/>
            </p:cNvSpPr>
            <p:nvPr/>
          </p:nvSpPr>
          <p:spPr bwMode="auto">
            <a:xfrm>
              <a:off x="5241" y="2779"/>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1" name="Oval 34"/>
            <p:cNvSpPr>
              <a:spLocks noChangeArrowheads="1"/>
            </p:cNvSpPr>
            <p:nvPr/>
          </p:nvSpPr>
          <p:spPr bwMode="auto">
            <a:xfrm>
              <a:off x="4704" y="2958"/>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2" name="Oval 35"/>
            <p:cNvSpPr>
              <a:spLocks noChangeArrowheads="1"/>
            </p:cNvSpPr>
            <p:nvPr/>
          </p:nvSpPr>
          <p:spPr bwMode="auto">
            <a:xfrm>
              <a:off x="4883" y="2958"/>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3" name="Oval 36"/>
            <p:cNvSpPr>
              <a:spLocks noChangeArrowheads="1"/>
            </p:cNvSpPr>
            <p:nvPr/>
          </p:nvSpPr>
          <p:spPr bwMode="auto">
            <a:xfrm>
              <a:off x="5062" y="2958"/>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4" name="Oval 37"/>
            <p:cNvSpPr>
              <a:spLocks noChangeArrowheads="1"/>
            </p:cNvSpPr>
            <p:nvPr/>
          </p:nvSpPr>
          <p:spPr bwMode="auto">
            <a:xfrm>
              <a:off x="5241" y="2958"/>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5" name="Oval 38"/>
            <p:cNvSpPr>
              <a:spLocks noChangeArrowheads="1"/>
            </p:cNvSpPr>
            <p:nvPr/>
          </p:nvSpPr>
          <p:spPr bwMode="auto">
            <a:xfrm>
              <a:off x="4883" y="3137"/>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6" name="Oval 39"/>
            <p:cNvSpPr>
              <a:spLocks noChangeArrowheads="1"/>
            </p:cNvSpPr>
            <p:nvPr/>
          </p:nvSpPr>
          <p:spPr bwMode="auto">
            <a:xfrm>
              <a:off x="5241" y="3137"/>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p:spPr>
        <p:txBody>
          <a:bodyPr/>
          <a:lstStyle/>
          <a:p>
            <a:pPr>
              <a:defRPr/>
            </a:pPr>
            <a:endParaRPr lang="fr-FR">
              <a:cs typeface="+mn-cs"/>
            </a:endParaRPr>
          </a:p>
        </p:txBody>
      </p:sp>
      <p:sp>
        <p:nvSpPr>
          <p:cNvPr id="67587" name="Rectangle 3"/>
          <p:cNvSpPr>
            <a:spLocks noGrp="1" noChangeArrowheads="1"/>
          </p:cNvSpPr>
          <p:nvPr>
            <p:ph type="ctrTitle"/>
          </p:nvPr>
        </p:nvSpPr>
        <p:spPr>
          <a:xfrm>
            <a:off x="315913" y="466725"/>
            <a:ext cx="6781800" cy="2133600"/>
          </a:xfrm>
        </p:spPr>
        <p:txBody>
          <a:bodyPr/>
          <a:lstStyle>
            <a:lvl1pPr algn="r">
              <a:defRPr sz="4800"/>
            </a:lvl1pPr>
          </a:lstStyle>
          <a:p>
            <a:pPr lvl="0"/>
            <a:r>
              <a:rPr lang="en-GB" altLang="fr-FR" noProof="0" smtClean="0"/>
              <a:t>Click to edit Master title style</a:t>
            </a:r>
          </a:p>
        </p:txBody>
      </p:sp>
      <p:sp>
        <p:nvSpPr>
          <p:cNvPr id="6758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en-GB" altLang="fr-FR" noProof="0" smtClean="0"/>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GB" altLang="fr-FR"/>
          </a:p>
        </p:txBody>
      </p:sp>
      <p:sp>
        <p:nvSpPr>
          <p:cNvPr id="39" name="Rectangle 6"/>
          <p:cNvSpPr>
            <a:spLocks noGrp="1" noChangeArrowheads="1"/>
          </p:cNvSpPr>
          <p:nvPr>
            <p:ph type="ftr" sz="quarter" idx="11"/>
          </p:nvPr>
        </p:nvSpPr>
        <p:spPr/>
        <p:txBody>
          <a:bodyPr/>
          <a:lstStyle>
            <a:lvl1pPr>
              <a:defRPr/>
            </a:lvl1pPr>
          </a:lstStyle>
          <a:p>
            <a:pPr>
              <a:defRPr/>
            </a:pPr>
            <a:endParaRPr lang="en-GB" altLang="fr-FR"/>
          </a:p>
        </p:txBody>
      </p:sp>
      <p:sp>
        <p:nvSpPr>
          <p:cNvPr id="40" name="Rectangle 7"/>
          <p:cNvSpPr>
            <a:spLocks noGrp="1" noChangeArrowheads="1"/>
          </p:cNvSpPr>
          <p:nvPr>
            <p:ph type="sldNum" sz="quarter" idx="12"/>
          </p:nvPr>
        </p:nvSpPr>
        <p:spPr/>
        <p:txBody>
          <a:bodyPr/>
          <a:lstStyle>
            <a:lvl1pPr>
              <a:defRPr/>
            </a:lvl1pPr>
          </a:lstStyle>
          <a:p>
            <a:pPr>
              <a:defRPr/>
            </a:pPr>
            <a:fld id="{26690046-DE25-487E-A79C-4DCFE8F48CB3}" type="slidenum">
              <a:rPr lang="en-GB" altLang="fr-FR"/>
              <a:pPr>
                <a:defRPr/>
              </a:pPr>
              <a:t>‹N°›</a:t>
            </a:fld>
            <a:endParaRPr lang="en-GB" alt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B87175AE-4ACE-41F9-86AE-86A666993E65}" type="slidenum">
              <a:rPr lang="en-US" altLang="fr-FR"/>
              <a:pPr>
                <a:defRPr/>
              </a:pPr>
              <a:t>‹N°›</a:t>
            </a:fld>
            <a:endParaRPr lang="en-US" alt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22238"/>
            <a:ext cx="2057400" cy="6008687"/>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22238"/>
            <a:ext cx="6019800" cy="600868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AAD86888-FD20-452F-B64B-1CC872846CCD}" type="slidenum">
              <a:rPr lang="en-US" altLang="fr-FR"/>
              <a:pPr>
                <a:defRPr/>
              </a:pPr>
              <a:t>‹N°›</a:t>
            </a:fld>
            <a:endParaRPr lang="en-US" alt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p:spPr>
        <p:txBody>
          <a:bodyPr/>
          <a:lstStyle/>
          <a:p>
            <a:pPr>
              <a:defRPr/>
            </a:pPr>
            <a:endParaRPr lang="fr-FR">
              <a:cs typeface="+mn-cs"/>
            </a:endParaRPr>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7" name="Oval 10"/>
            <p:cNvSpPr>
              <a:spLocks noChangeArrowheads="1"/>
            </p:cNvSpPr>
            <p:nvPr/>
          </p:nvSpPr>
          <p:spPr bwMode="auto">
            <a:xfrm>
              <a:off x="4883" y="1885"/>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8" name="Oval 11"/>
            <p:cNvSpPr>
              <a:spLocks noChangeArrowheads="1"/>
            </p:cNvSpPr>
            <p:nvPr/>
          </p:nvSpPr>
          <p:spPr bwMode="auto">
            <a:xfrm>
              <a:off x="5062" y="1885"/>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9" name="Oval 12"/>
            <p:cNvSpPr>
              <a:spLocks noChangeArrowheads="1"/>
            </p:cNvSpPr>
            <p:nvPr/>
          </p:nvSpPr>
          <p:spPr bwMode="auto">
            <a:xfrm>
              <a:off x="4704" y="2064"/>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 name="Oval 13"/>
            <p:cNvSpPr>
              <a:spLocks noChangeArrowheads="1"/>
            </p:cNvSpPr>
            <p:nvPr/>
          </p:nvSpPr>
          <p:spPr bwMode="auto">
            <a:xfrm>
              <a:off x="4883" y="2064"/>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1" name="Oval 14"/>
            <p:cNvSpPr>
              <a:spLocks noChangeArrowheads="1"/>
            </p:cNvSpPr>
            <p:nvPr/>
          </p:nvSpPr>
          <p:spPr bwMode="auto">
            <a:xfrm>
              <a:off x="5062" y="2064"/>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2" name="Oval 15"/>
            <p:cNvSpPr>
              <a:spLocks noChangeArrowheads="1"/>
            </p:cNvSpPr>
            <p:nvPr/>
          </p:nvSpPr>
          <p:spPr bwMode="auto">
            <a:xfrm>
              <a:off x="5241" y="2064"/>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3" name="Oval 16"/>
            <p:cNvSpPr>
              <a:spLocks noChangeArrowheads="1"/>
            </p:cNvSpPr>
            <p:nvPr/>
          </p:nvSpPr>
          <p:spPr bwMode="auto">
            <a:xfrm>
              <a:off x="4704" y="2243"/>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4" name="Oval 17"/>
            <p:cNvSpPr>
              <a:spLocks noChangeArrowheads="1"/>
            </p:cNvSpPr>
            <p:nvPr/>
          </p:nvSpPr>
          <p:spPr bwMode="auto">
            <a:xfrm>
              <a:off x="4883" y="2243"/>
              <a:ext cx="127" cy="12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5" name="Oval 18"/>
            <p:cNvSpPr>
              <a:spLocks noChangeArrowheads="1"/>
            </p:cNvSpPr>
            <p:nvPr/>
          </p:nvSpPr>
          <p:spPr bwMode="auto">
            <a:xfrm>
              <a:off x="5062" y="2243"/>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6" name="Oval 19"/>
            <p:cNvSpPr>
              <a:spLocks noChangeArrowheads="1"/>
            </p:cNvSpPr>
            <p:nvPr/>
          </p:nvSpPr>
          <p:spPr bwMode="auto">
            <a:xfrm>
              <a:off x="5241" y="2243"/>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7" name="Oval 20"/>
            <p:cNvSpPr>
              <a:spLocks noChangeArrowheads="1"/>
            </p:cNvSpPr>
            <p:nvPr/>
          </p:nvSpPr>
          <p:spPr bwMode="auto">
            <a:xfrm>
              <a:off x="5420" y="2243"/>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8" name="Oval 21"/>
            <p:cNvSpPr>
              <a:spLocks noChangeArrowheads="1"/>
            </p:cNvSpPr>
            <p:nvPr/>
          </p:nvSpPr>
          <p:spPr bwMode="auto">
            <a:xfrm>
              <a:off x="4704" y="2421"/>
              <a:ext cx="127" cy="128"/>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9" name="Oval 22"/>
            <p:cNvSpPr>
              <a:spLocks noChangeArrowheads="1"/>
            </p:cNvSpPr>
            <p:nvPr/>
          </p:nvSpPr>
          <p:spPr bwMode="auto">
            <a:xfrm>
              <a:off x="4883" y="2421"/>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0" name="Oval 23"/>
            <p:cNvSpPr>
              <a:spLocks noChangeArrowheads="1"/>
            </p:cNvSpPr>
            <p:nvPr/>
          </p:nvSpPr>
          <p:spPr bwMode="auto">
            <a:xfrm>
              <a:off x="5062" y="2421"/>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1" name="Oval 24"/>
            <p:cNvSpPr>
              <a:spLocks noChangeArrowheads="1"/>
            </p:cNvSpPr>
            <p:nvPr/>
          </p:nvSpPr>
          <p:spPr bwMode="auto">
            <a:xfrm>
              <a:off x="5241" y="2421"/>
              <a:ext cx="127" cy="128"/>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2" name="Oval 25"/>
            <p:cNvSpPr>
              <a:spLocks noChangeArrowheads="1"/>
            </p:cNvSpPr>
            <p:nvPr/>
          </p:nvSpPr>
          <p:spPr bwMode="auto">
            <a:xfrm>
              <a:off x="4704" y="2600"/>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3" name="Oval 26"/>
            <p:cNvSpPr>
              <a:spLocks noChangeArrowheads="1"/>
            </p:cNvSpPr>
            <p:nvPr/>
          </p:nvSpPr>
          <p:spPr bwMode="auto">
            <a:xfrm>
              <a:off x="4883" y="2600"/>
              <a:ext cx="127" cy="128"/>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4" name="Oval 27"/>
            <p:cNvSpPr>
              <a:spLocks noChangeArrowheads="1"/>
            </p:cNvSpPr>
            <p:nvPr/>
          </p:nvSpPr>
          <p:spPr bwMode="auto">
            <a:xfrm>
              <a:off x="5062" y="2600"/>
              <a:ext cx="127" cy="128"/>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5" name="Oval 28"/>
            <p:cNvSpPr>
              <a:spLocks noChangeArrowheads="1"/>
            </p:cNvSpPr>
            <p:nvPr/>
          </p:nvSpPr>
          <p:spPr bwMode="auto">
            <a:xfrm>
              <a:off x="5241" y="2600"/>
              <a:ext cx="127" cy="128"/>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6" name="Oval 29"/>
            <p:cNvSpPr>
              <a:spLocks noChangeArrowheads="1"/>
            </p:cNvSpPr>
            <p:nvPr/>
          </p:nvSpPr>
          <p:spPr bwMode="auto">
            <a:xfrm>
              <a:off x="5420" y="2600"/>
              <a:ext cx="127" cy="128"/>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7" name="Oval 30"/>
            <p:cNvSpPr>
              <a:spLocks noChangeArrowheads="1"/>
            </p:cNvSpPr>
            <p:nvPr/>
          </p:nvSpPr>
          <p:spPr bwMode="auto">
            <a:xfrm>
              <a:off x="4704" y="2779"/>
              <a:ext cx="127" cy="12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8" name="Oval 31"/>
            <p:cNvSpPr>
              <a:spLocks noChangeArrowheads="1"/>
            </p:cNvSpPr>
            <p:nvPr/>
          </p:nvSpPr>
          <p:spPr bwMode="auto">
            <a:xfrm>
              <a:off x="4883" y="2779"/>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29" name="Oval 32"/>
            <p:cNvSpPr>
              <a:spLocks noChangeArrowheads="1"/>
            </p:cNvSpPr>
            <p:nvPr/>
          </p:nvSpPr>
          <p:spPr bwMode="auto">
            <a:xfrm>
              <a:off x="5062" y="2779"/>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0" name="Oval 33"/>
            <p:cNvSpPr>
              <a:spLocks noChangeArrowheads="1"/>
            </p:cNvSpPr>
            <p:nvPr/>
          </p:nvSpPr>
          <p:spPr bwMode="auto">
            <a:xfrm>
              <a:off x="5241" y="2779"/>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1" name="Oval 34"/>
            <p:cNvSpPr>
              <a:spLocks noChangeArrowheads="1"/>
            </p:cNvSpPr>
            <p:nvPr/>
          </p:nvSpPr>
          <p:spPr bwMode="auto">
            <a:xfrm>
              <a:off x="4704" y="2958"/>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2" name="Oval 35"/>
            <p:cNvSpPr>
              <a:spLocks noChangeArrowheads="1"/>
            </p:cNvSpPr>
            <p:nvPr/>
          </p:nvSpPr>
          <p:spPr bwMode="auto">
            <a:xfrm>
              <a:off x="4883" y="2958"/>
              <a:ext cx="127" cy="127"/>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3" name="Oval 36"/>
            <p:cNvSpPr>
              <a:spLocks noChangeArrowheads="1"/>
            </p:cNvSpPr>
            <p:nvPr/>
          </p:nvSpPr>
          <p:spPr bwMode="auto">
            <a:xfrm>
              <a:off x="5062" y="2958"/>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4" name="Oval 37"/>
            <p:cNvSpPr>
              <a:spLocks noChangeArrowheads="1"/>
            </p:cNvSpPr>
            <p:nvPr/>
          </p:nvSpPr>
          <p:spPr bwMode="auto">
            <a:xfrm>
              <a:off x="5241" y="2958"/>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5" name="Oval 38"/>
            <p:cNvSpPr>
              <a:spLocks noChangeArrowheads="1"/>
            </p:cNvSpPr>
            <p:nvPr/>
          </p:nvSpPr>
          <p:spPr bwMode="auto">
            <a:xfrm>
              <a:off x="4883" y="3137"/>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36" name="Oval 39"/>
            <p:cNvSpPr>
              <a:spLocks noChangeArrowheads="1"/>
            </p:cNvSpPr>
            <p:nvPr/>
          </p:nvSpPr>
          <p:spPr bwMode="auto">
            <a:xfrm>
              <a:off x="5241" y="3137"/>
              <a:ext cx="127" cy="127"/>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p:spPr>
        <p:txBody>
          <a:bodyPr/>
          <a:lstStyle/>
          <a:p>
            <a:pPr>
              <a:defRPr/>
            </a:pPr>
            <a:endParaRPr lang="fr-FR">
              <a:cs typeface="+mn-cs"/>
            </a:endParaRPr>
          </a:p>
        </p:txBody>
      </p:sp>
      <p:sp>
        <p:nvSpPr>
          <p:cNvPr id="67587" name="Rectangle 3"/>
          <p:cNvSpPr>
            <a:spLocks noGrp="1" noChangeArrowheads="1"/>
          </p:cNvSpPr>
          <p:nvPr>
            <p:ph type="ctrTitle"/>
          </p:nvPr>
        </p:nvSpPr>
        <p:spPr>
          <a:xfrm>
            <a:off x="315913" y="466725"/>
            <a:ext cx="6781800" cy="2133600"/>
          </a:xfrm>
        </p:spPr>
        <p:txBody>
          <a:bodyPr/>
          <a:lstStyle>
            <a:lvl1pPr algn="r">
              <a:defRPr sz="4800"/>
            </a:lvl1pPr>
          </a:lstStyle>
          <a:p>
            <a:pPr lvl="0"/>
            <a:r>
              <a:rPr lang="en-GB" altLang="fr-FR" noProof="0" smtClean="0"/>
              <a:t>Click to edit Master title style</a:t>
            </a:r>
          </a:p>
        </p:txBody>
      </p:sp>
      <p:sp>
        <p:nvSpPr>
          <p:cNvPr id="6758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en-GB" altLang="fr-FR" noProof="0" smtClean="0"/>
              <a:t>Click to edit Master subtitle style</a:t>
            </a:r>
          </a:p>
        </p:txBody>
      </p:sp>
      <p:sp>
        <p:nvSpPr>
          <p:cNvPr id="38" name="Rectangle 5"/>
          <p:cNvSpPr>
            <a:spLocks noGrp="1" noChangeArrowheads="1"/>
          </p:cNvSpPr>
          <p:nvPr>
            <p:ph type="dt" sz="half" idx="10"/>
          </p:nvPr>
        </p:nvSpPr>
        <p:spPr/>
        <p:txBody>
          <a:bodyPr/>
          <a:lstStyle>
            <a:lvl1pPr>
              <a:defRPr/>
            </a:lvl1pPr>
          </a:lstStyle>
          <a:p>
            <a:pPr>
              <a:defRPr/>
            </a:pPr>
            <a:endParaRPr lang="en-GB" altLang="fr-FR"/>
          </a:p>
        </p:txBody>
      </p:sp>
      <p:sp>
        <p:nvSpPr>
          <p:cNvPr id="39" name="Rectangle 6"/>
          <p:cNvSpPr>
            <a:spLocks noGrp="1" noChangeArrowheads="1"/>
          </p:cNvSpPr>
          <p:nvPr>
            <p:ph type="ftr" sz="quarter" idx="11"/>
          </p:nvPr>
        </p:nvSpPr>
        <p:spPr/>
        <p:txBody>
          <a:bodyPr/>
          <a:lstStyle>
            <a:lvl1pPr>
              <a:defRPr/>
            </a:lvl1pPr>
          </a:lstStyle>
          <a:p>
            <a:pPr>
              <a:defRPr/>
            </a:pPr>
            <a:endParaRPr lang="en-GB" altLang="fr-FR"/>
          </a:p>
        </p:txBody>
      </p:sp>
      <p:sp>
        <p:nvSpPr>
          <p:cNvPr id="40" name="Rectangle 7"/>
          <p:cNvSpPr>
            <a:spLocks noGrp="1" noChangeArrowheads="1"/>
          </p:cNvSpPr>
          <p:nvPr>
            <p:ph type="sldNum" sz="quarter" idx="12"/>
          </p:nvPr>
        </p:nvSpPr>
        <p:spPr/>
        <p:txBody>
          <a:bodyPr/>
          <a:lstStyle>
            <a:lvl1pPr>
              <a:defRPr/>
            </a:lvl1pPr>
          </a:lstStyle>
          <a:p>
            <a:pPr>
              <a:defRPr/>
            </a:pPr>
            <a:fld id="{7F8EF39A-BB2B-48A6-87ED-608AE4CD9C7D}" type="slidenum">
              <a:rPr lang="en-GB" altLang="fr-FR"/>
              <a:pPr>
                <a:defRPr/>
              </a:pPr>
              <a:t>‹N°›</a:t>
            </a:fld>
            <a:endParaRPr lang="en-GB" alt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C95E61B2-7A02-4863-B271-8E3AE168B4C7}" type="slidenum">
              <a:rPr lang="en-US" altLang="fr-FR"/>
              <a:pPr>
                <a:defRPr/>
              </a:pPr>
              <a:t>‹N°›</a:t>
            </a:fld>
            <a:endParaRPr lang="en-US" alt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2D838F36-A8A3-4606-8458-591B215E8F73}" type="slidenum">
              <a:rPr lang="en-US" altLang="fr-FR"/>
              <a:pPr>
                <a:defRPr/>
              </a:pPr>
              <a:t>‹N°›</a:t>
            </a:fld>
            <a:endParaRPr lang="en-US" alt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7" name="Rectangle 7"/>
          <p:cNvSpPr>
            <a:spLocks noGrp="1" noChangeArrowheads="1"/>
          </p:cNvSpPr>
          <p:nvPr>
            <p:ph type="sldNum" sz="quarter" idx="12"/>
          </p:nvPr>
        </p:nvSpPr>
        <p:spPr>
          <a:ln/>
        </p:spPr>
        <p:txBody>
          <a:bodyPr/>
          <a:lstStyle>
            <a:lvl1pPr>
              <a:defRPr/>
            </a:lvl1pPr>
          </a:lstStyle>
          <a:p>
            <a:pPr>
              <a:defRPr/>
            </a:pPr>
            <a:fld id="{53DBE01B-D14E-4AA0-96A3-1742B3568EE1}" type="slidenum">
              <a:rPr lang="en-US" altLang="fr-FR"/>
              <a:pPr>
                <a:defRPr/>
              </a:pPr>
              <a:t>‹N°›</a:t>
            </a:fld>
            <a:endParaRPr lang="en-US" alt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9" name="Rectangle 7"/>
          <p:cNvSpPr>
            <a:spLocks noGrp="1" noChangeArrowheads="1"/>
          </p:cNvSpPr>
          <p:nvPr>
            <p:ph type="sldNum" sz="quarter" idx="12"/>
          </p:nvPr>
        </p:nvSpPr>
        <p:spPr>
          <a:ln/>
        </p:spPr>
        <p:txBody>
          <a:bodyPr/>
          <a:lstStyle>
            <a:lvl1pPr>
              <a:defRPr/>
            </a:lvl1pPr>
          </a:lstStyle>
          <a:p>
            <a:pPr>
              <a:defRPr/>
            </a:pPr>
            <a:fld id="{0358ABBA-DBA7-41A2-A322-FE1E7F07BD3F}" type="slidenum">
              <a:rPr lang="en-US" altLang="fr-FR"/>
              <a:pPr>
                <a:defRPr/>
              </a:pPr>
              <a:t>‹N°›</a:t>
            </a:fld>
            <a:endParaRPr lang="en-US" alt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5" name="Rectangle 7"/>
          <p:cNvSpPr>
            <a:spLocks noGrp="1" noChangeArrowheads="1"/>
          </p:cNvSpPr>
          <p:nvPr>
            <p:ph type="sldNum" sz="quarter" idx="12"/>
          </p:nvPr>
        </p:nvSpPr>
        <p:spPr>
          <a:ln/>
        </p:spPr>
        <p:txBody>
          <a:bodyPr/>
          <a:lstStyle>
            <a:lvl1pPr>
              <a:defRPr/>
            </a:lvl1pPr>
          </a:lstStyle>
          <a:p>
            <a:pPr>
              <a:defRPr/>
            </a:pPr>
            <a:fld id="{C758FC43-E048-411C-BDA6-6E48E0B5B484}" type="slidenum">
              <a:rPr lang="en-US" altLang="fr-FR"/>
              <a:pPr>
                <a:defRPr/>
              </a:pPr>
              <a:t>‹N°›</a:t>
            </a:fld>
            <a:endParaRPr lang="en-US" alt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4" name="Rectangle 7"/>
          <p:cNvSpPr>
            <a:spLocks noGrp="1" noChangeArrowheads="1"/>
          </p:cNvSpPr>
          <p:nvPr>
            <p:ph type="sldNum" sz="quarter" idx="12"/>
          </p:nvPr>
        </p:nvSpPr>
        <p:spPr>
          <a:ln/>
        </p:spPr>
        <p:txBody>
          <a:bodyPr/>
          <a:lstStyle>
            <a:lvl1pPr>
              <a:defRPr/>
            </a:lvl1pPr>
          </a:lstStyle>
          <a:p>
            <a:pPr>
              <a:defRPr/>
            </a:pPr>
            <a:fld id="{E6561917-E651-4848-86BA-955D014291B8}" type="slidenum">
              <a:rPr lang="en-US" altLang="fr-FR"/>
              <a:pPr>
                <a:defRPr/>
              </a:pPr>
              <a:t>‹N°›</a:t>
            </a:fld>
            <a:endParaRPr lang="en-US" alt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7" name="Rectangle 7"/>
          <p:cNvSpPr>
            <a:spLocks noGrp="1" noChangeArrowheads="1"/>
          </p:cNvSpPr>
          <p:nvPr>
            <p:ph type="sldNum" sz="quarter" idx="12"/>
          </p:nvPr>
        </p:nvSpPr>
        <p:spPr>
          <a:ln/>
        </p:spPr>
        <p:txBody>
          <a:bodyPr/>
          <a:lstStyle>
            <a:lvl1pPr>
              <a:defRPr/>
            </a:lvl1pPr>
          </a:lstStyle>
          <a:p>
            <a:pPr>
              <a:defRPr/>
            </a:pPr>
            <a:fld id="{BC38FFBD-EB5A-46ED-98CB-501F4A97DC66}" type="slidenum">
              <a:rPr lang="en-US" altLang="fr-FR"/>
              <a:pPr>
                <a:defRPr/>
              </a:pPr>
              <a:t>‹N°›</a:t>
            </a:fld>
            <a:endParaRPr lang="en-US" alt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131B8E9B-AE81-4377-9EF3-E618CEF7A6B1}" type="slidenum">
              <a:rPr lang="en-US" altLang="fr-FR"/>
              <a:pPr>
                <a:defRPr/>
              </a:pPr>
              <a:t>‹N°›</a:t>
            </a:fld>
            <a:endParaRPr lang="en-US" alt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7" name="Rectangle 7"/>
          <p:cNvSpPr>
            <a:spLocks noGrp="1" noChangeArrowheads="1"/>
          </p:cNvSpPr>
          <p:nvPr>
            <p:ph type="sldNum" sz="quarter" idx="12"/>
          </p:nvPr>
        </p:nvSpPr>
        <p:spPr>
          <a:ln/>
        </p:spPr>
        <p:txBody>
          <a:bodyPr/>
          <a:lstStyle>
            <a:lvl1pPr>
              <a:defRPr/>
            </a:lvl1pPr>
          </a:lstStyle>
          <a:p>
            <a:pPr>
              <a:defRPr/>
            </a:pPr>
            <a:fld id="{22E873F6-660C-4495-A41E-70B9AAD29716}" type="slidenum">
              <a:rPr lang="en-US" altLang="fr-FR"/>
              <a:pPr>
                <a:defRPr/>
              </a:pPr>
              <a:t>‹N°›</a:t>
            </a:fld>
            <a:endParaRPr lang="en-US" altLang="fr-F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F7880D0E-5E44-48FA-AA91-712AF77FC99A}" type="slidenum">
              <a:rPr lang="en-US" altLang="fr-FR"/>
              <a:pPr>
                <a:defRPr/>
              </a:pPr>
              <a:t>‹N°›</a:t>
            </a:fld>
            <a:endParaRPr lang="en-US" alt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22238"/>
            <a:ext cx="2057400" cy="6008687"/>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22238"/>
            <a:ext cx="6019800" cy="600868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F6588482-7499-4C3A-A7FB-DE260BFDE067}" type="slidenum">
              <a:rPr lang="en-US" altLang="fr-FR"/>
              <a:pPr>
                <a:defRPr/>
              </a:pPr>
              <a:t>‹N°›</a:t>
            </a:fld>
            <a:endParaRPr lang="en-US" alt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6" name="Rectangle 7"/>
          <p:cNvSpPr>
            <a:spLocks noGrp="1" noChangeArrowheads="1"/>
          </p:cNvSpPr>
          <p:nvPr>
            <p:ph type="sldNum" sz="quarter" idx="12"/>
          </p:nvPr>
        </p:nvSpPr>
        <p:spPr>
          <a:ln/>
        </p:spPr>
        <p:txBody>
          <a:bodyPr/>
          <a:lstStyle>
            <a:lvl1pPr>
              <a:defRPr/>
            </a:lvl1pPr>
          </a:lstStyle>
          <a:p>
            <a:pPr>
              <a:defRPr/>
            </a:pPr>
            <a:fld id="{03211036-5245-4C5D-8B38-4A9B34E01E5F}" type="slidenum">
              <a:rPr lang="en-US" altLang="fr-FR"/>
              <a:pPr>
                <a:defRPr/>
              </a:pPr>
              <a:t>‹N°›</a:t>
            </a:fld>
            <a:endParaRPr lang="en-US" alt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7" name="Rectangle 7"/>
          <p:cNvSpPr>
            <a:spLocks noGrp="1" noChangeArrowheads="1"/>
          </p:cNvSpPr>
          <p:nvPr>
            <p:ph type="sldNum" sz="quarter" idx="12"/>
          </p:nvPr>
        </p:nvSpPr>
        <p:spPr>
          <a:ln/>
        </p:spPr>
        <p:txBody>
          <a:bodyPr/>
          <a:lstStyle>
            <a:lvl1pPr>
              <a:defRPr/>
            </a:lvl1pPr>
          </a:lstStyle>
          <a:p>
            <a:pPr>
              <a:defRPr/>
            </a:pPr>
            <a:fld id="{03AFF983-74A4-4FF7-839E-96A9C9781111}" type="slidenum">
              <a:rPr lang="en-US" altLang="fr-FR"/>
              <a:pPr>
                <a:defRPr/>
              </a:pPr>
              <a:t>‹N°›</a:t>
            </a:fld>
            <a:endParaRPr lang="en-US" alt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9" name="Rectangle 7"/>
          <p:cNvSpPr>
            <a:spLocks noGrp="1" noChangeArrowheads="1"/>
          </p:cNvSpPr>
          <p:nvPr>
            <p:ph type="sldNum" sz="quarter" idx="12"/>
          </p:nvPr>
        </p:nvSpPr>
        <p:spPr>
          <a:ln/>
        </p:spPr>
        <p:txBody>
          <a:bodyPr/>
          <a:lstStyle>
            <a:lvl1pPr>
              <a:defRPr/>
            </a:lvl1pPr>
          </a:lstStyle>
          <a:p>
            <a:pPr>
              <a:defRPr/>
            </a:pPr>
            <a:fld id="{02FF387E-2E96-4F98-BF35-AEECCAEAC787}" type="slidenum">
              <a:rPr lang="en-US" altLang="fr-FR"/>
              <a:pPr>
                <a:defRPr/>
              </a:pPr>
              <a:t>‹N°›</a:t>
            </a:fld>
            <a:endParaRPr lang="en-US" alt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5" name="Rectangle 7"/>
          <p:cNvSpPr>
            <a:spLocks noGrp="1" noChangeArrowheads="1"/>
          </p:cNvSpPr>
          <p:nvPr>
            <p:ph type="sldNum" sz="quarter" idx="12"/>
          </p:nvPr>
        </p:nvSpPr>
        <p:spPr>
          <a:ln/>
        </p:spPr>
        <p:txBody>
          <a:bodyPr/>
          <a:lstStyle>
            <a:lvl1pPr>
              <a:defRPr/>
            </a:lvl1pPr>
          </a:lstStyle>
          <a:p>
            <a:pPr>
              <a:defRPr/>
            </a:pPr>
            <a:fld id="{E02288B1-006D-445F-BC06-5FE5C06E0461}" type="slidenum">
              <a:rPr lang="en-US" altLang="fr-FR"/>
              <a:pPr>
                <a:defRPr/>
              </a:pPr>
              <a:t>‹N°›</a:t>
            </a:fld>
            <a:endParaRPr lang="en-US" alt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4" name="Rectangle 7"/>
          <p:cNvSpPr>
            <a:spLocks noGrp="1" noChangeArrowheads="1"/>
          </p:cNvSpPr>
          <p:nvPr>
            <p:ph type="sldNum" sz="quarter" idx="12"/>
          </p:nvPr>
        </p:nvSpPr>
        <p:spPr>
          <a:ln/>
        </p:spPr>
        <p:txBody>
          <a:bodyPr/>
          <a:lstStyle>
            <a:lvl1pPr>
              <a:defRPr/>
            </a:lvl1pPr>
          </a:lstStyle>
          <a:p>
            <a:pPr>
              <a:defRPr/>
            </a:pPr>
            <a:fld id="{C2EDC602-EAE6-4B4D-B369-1EF609011B2A}" type="slidenum">
              <a:rPr lang="en-US" altLang="fr-FR"/>
              <a:pPr>
                <a:defRPr/>
              </a:pPr>
              <a:t>‹N°›</a:t>
            </a:fld>
            <a:endParaRPr lang="en-US" alt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7" name="Rectangle 7"/>
          <p:cNvSpPr>
            <a:spLocks noGrp="1" noChangeArrowheads="1"/>
          </p:cNvSpPr>
          <p:nvPr>
            <p:ph type="sldNum" sz="quarter" idx="12"/>
          </p:nvPr>
        </p:nvSpPr>
        <p:spPr>
          <a:ln/>
        </p:spPr>
        <p:txBody>
          <a:bodyPr/>
          <a:lstStyle>
            <a:lvl1pPr>
              <a:defRPr/>
            </a:lvl1pPr>
          </a:lstStyle>
          <a:p>
            <a:pPr>
              <a:defRPr/>
            </a:pPr>
            <a:fld id="{894E14A1-F57D-416A-BDB3-6F774CDAEAA9}" type="slidenum">
              <a:rPr lang="en-US" altLang="fr-FR"/>
              <a:pPr>
                <a:defRPr/>
              </a:pPr>
              <a:t>‹N°›</a:t>
            </a:fld>
            <a:endParaRPr lang="en-US" alt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fr-FR"/>
          </a:p>
        </p:txBody>
      </p:sp>
      <p:sp>
        <p:nvSpPr>
          <p:cNvPr id="7" name="Rectangle 7"/>
          <p:cNvSpPr>
            <a:spLocks noGrp="1" noChangeArrowheads="1"/>
          </p:cNvSpPr>
          <p:nvPr>
            <p:ph type="sldNum" sz="quarter" idx="12"/>
          </p:nvPr>
        </p:nvSpPr>
        <p:spPr>
          <a:ln/>
        </p:spPr>
        <p:txBody>
          <a:bodyPr/>
          <a:lstStyle>
            <a:lvl1pPr>
              <a:defRPr/>
            </a:lvl1pPr>
          </a:lstStyle>
          <a:p>
            <a:pPr>
              <a:defRPr/>
            </a:pPr>
            <a:fld id="{5458A328-76D3-4D1B-A297-8F16F4963B99}" type="slidenum">
              <a:rPr lang="en-US" altLang="fr-FR"/>
              <a:pPr>
                <a:defRPr/>
              </a:pPr>
              <a:t>‹N°›</a:t>
            </a:fld>
            <a:endParaRPr lang="en-US" alt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Line 2"/>
          <p:cNvSpPr>
            <a:spLocks noChangeShapeType="1"/>
          </p:cNvSpPr>
          <p:nvPr/>
        </p:nvSpPr>
        <p:spPr bwMode="auto">
          <a:xfrm>
            <a:off x="7962900" y="152400"/>
            <a:ext cx="0" cy="1524000"/>
          </a:xfrm>
          <a:prstGeom prst="line">
            <a:avLst/>
          </a:prstGeom>
          <a:noFill/>
          <a:ln w="9525">
            <a:solidFill>
              <a:schemeClr val="tx1"/>
            </a:solidFill>
            <a:round/>
            <a:headEnd/>
            <a:tailEnd/>
          </a:ln>
        </p:spPr>
        <p:txBody>
          <a:bodyPr/>
          <a:lstStyle/>
          <a:p>
            <a:pPr>
              <a:defRPr/>
            </a:pPr>
            <a:endParaRPr lang="fr-FR">
              <a:cs typeface="+mn-cs"/>
            </a:endParaRPr>
          </a:p>
        </p:txBody>
      </p:sp>
      <p:sp>
        <p:nvSpPr>
          <p:cNvPr id="1027"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fr-FR" smtClean="0"/>
              <a:t>Click to edit Master title style</a:t>
            </a:r>
          </a:p>
        </p:txBody>
      </p:sp>
      <p:sp>
        <p:nvSpPr>
          <p:cNvPr id="1028"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6565" name="Rectangle 5"/>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000">
                <a:solidFill>
                  <a:srgbClr val="FFFFFF"/>
                </a:solidFill>
                <a:latin typeface="+mn-lt"/>
                <a:cs typeface="+mn-cs"/>
              </a:defRPr>
            </a:lvl1pPr>
          </a:lstStyle>
          <a:p>
            <a:pPr>
              <a:defRPr/>
            </a:pPr>
            <a:endParaRPr lang="en-US" altLang="fr-FR"/>
          </a:p>
        </p:txBody>
      </p:sp>
      <p:sp>
        <p:nvSpPr>
          <p:cNvPr id="66566" name="Rectangle 6"/>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FFFFFF"/>
                </a:solidFill>
                <a:latin typeface="+mn-lt"/>
                <a:cs typeface="+mn-cs"/>
              </a:defRPr>
            </a:lvl1pPr>
          </a:lstStyle>
          <a:p>
            <a:pPr>
              <a:defRPr/>
            </a:pPr>
            <a:endParaRPr lang="en-US" altLang="fr-FR"/>
          </a:p>
        </p:txBody>
      </p:sp>
      <p:sp>
        <p:nvSpPr>
          <p:cNvPr id="66567" name="Rectangle 7"/>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FFFFFF"/>
                </a:solidFill>
                <a:latin typeface="+mn-lt"/>
                <a:cs typeface="+mn-cs"/>
              </a:defRPr>
            </a:lvl1pPr>
          </a:lstStyle>
          <a:p>
            <a:pPr>
              <a:defRPr/>
            </a:pPr>
            <a:fld id="{A55E0E59-D8CF-4938-B8CD-16AFF091460B}" type="slidenum">
              <a:rPr lang="en-US" altLang="fr-FR"/>
              <a:pPr>
                <a:defRPr/>
              </a:pPr>
              <a:t>‹N°›</a:t>
            </a:fld>
            <a:endParaRPr lang="en-US" altLang="fr-FR"/>
          </a:p>
        </p:txBody>
      </p:sp>
      <p:grpSp>
        <p:nvGrpSpPr>
          <p:cNvPr id="1032" name="Group 8"/>
          <p:cNvGrpSpPr>
            <a:grpSpLocks/>
          </p:cNvGrpSpPr>
          <p:nvPr/>
        </p:nvGrpSpPr>
        <p:grpSpPr bwMode="auto">
          <a:xfrm>
            <a:off x="8153400" y="152400"/>
            <a:ext cx="792163" cy="1295400"/>
            <a:chOff x="5136" y="960"/>
            <a:chExt cx="528" cy="864"/>
          </a:xfrm>
        </p:grpSpPr>
        <p:sp>
          <p:nvSpPr>
            <p:cNvPr id="1033" name="Oval 9"/>
            <p:cNvSpPr>
              <a:spLocks noChangeArrowheads="1"/>
            </p:cNvSpPr>
            <p:nvPr/>
          </p:nvSpPr>
          <p:spPr bwMode="auto">
            <a:xfrm>
              <a:off x="5136" y="960"/>
              <a:ext cx="80"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4" name="Oval 10"/>
            <p:cNvSpPr>
              <a:spLocks noChangeArrowheads="1"/>
            </p:cNvSpPr>
            <p:nvPr/>
          </p:nvSpPr>
          <p:spPr bwMode="auto">
            <a:xfrm>
              <a:off x="5248" y="960"/>
              <a:ext cx="79"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5" name="Oval 11"/>
            <p:cNvSpPr>
              <a:spLocks noChangeArrowheads="1"/>
            </p:cNvSpPr>
            <p:nvPr/>
          </p:nvSpPr>
          <p:spPr bwMode="auto">
            <a:xfrm>
              <a:off x="5360" y="960"/>
              <a:ext cx="76"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6" name="Oval 12"/>
            <p:cNvSpPr>
              <a:spLocks noChangeArrowheads="1"/>
            </p:cNvSpPr>
            <p:nvPr/>
          </p:nvSpPr>
          <p:spPr bwMode="auto">
            <a:xfrm>
              <a:off x="5136" y="1072"/>
              <a:ext cx="80" cy="7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7" name="Oval 13"/>
            <p:cNvSpPr>
              <a:spLocks noChangeArrowheads="1"/>
            </p:cNvSpPr>
            <p:nvPr/>
          </p:nvSpPr>
          <p:spPr bwMode="auto">
            <a:xfrm>
              <a:off x="5248" y="1072"/>
              <a:ext cx="79" cy="7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8" name="Oval 14"/>
            <p:cNvSpPr>
              <a:spLocks noChangeArrowheads="1"/>
            </p:cNvSpPr>
            <p:nvPr/>
          </p:nvSpPr>
          <p:spPr bwMode="auto">
            <a:xfrm>
              <a:off x="5360" y="1072"/>
              <a:ext cx="76" cy="7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9" name="Oval 15"/>
            <p:cNvSpPr>
              <a:spLocks noChangeArrowheads="1"/>
            </p:cNvSpPr>
            <p:nvPr/>
          </p:nvSpPr>
          <p:spPr bwMode="auto">
            <a:xfrm>
              <a:off x="5472" y="1072"/>
              <a:ext cx="73" cy="7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0" name="Oval 16"/>
            <p:cNvSpPr>
              <a:spLocks noChangeArrowheads="1"/>
            </p:cNvSpPr>
            <p:nvPr/>
          </p:nvSpPr>
          <p:spPr bwMode="auto">
            <a:xfrm>
              <a:off x="5136" y="1184"/>
              <a:ext cx="80" cy="73"/>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1" name="Oval 17"/>
            <p:cNvSpPr>
              <a:spLocks noChangeArrowheads="1"/>
            </p:cNvSpPr>
            <p:nvPr/>
          </p:nvSpPr>
          <p:spPr bwMode="auto">
            <a:xfrm>
              <a:off x="5248" y="1184"/>
              <a:ext cx="79" cy="73"/>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2" name="Oval 18"/>
            <p:cNvSpPr>
              <a:spLocks noChangeArrowheads="1"/>
            </p:cNvSpPr>
            <p:nvPr/>
          </p:nvSpPr>
          <p:spPr bwMode="auto">
            <a:xfrm>
              <a:off x="5360" y="1184"/>
              <a:ext cx="76" cy="73"/>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3" name="Oval 19"/>
            <p:cNvSpPr>
              <a:spLocks noChangeArrowheads="1"/>
            </p:cNvSpPr>
            <p:nvPr/>
          </p:nvSpPr>
          <p:spPr bwMode="auto">
            <a:xfrm>
              <a:off x="5472" y="1184"/>
              <a:ext cx="73" cy="73"/>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4" name="Oval 20"/>
            <p:cNvSpPr>
              <a:spLocks noChangeArrowheads="1"/>
            </p:cNvSpPr>
            <p:nvPr/>
          </p:nvSpPr>
          <p:spPr bwMode="auto">
            <a:xfrm>
              <a:off x="5584" y="1184"/>
              <a:ext cx="80" cy="73"/>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5" name="Oval 21"/>
            <p:cNvSpPr>
              <a:spLocks noChangeArrowheads="1"/>
            </p:cNvSpPr>
            <p:nvPr/>
          </p:nvSpPr>
          <p:spPr bwMode="auto">
            <a:xfrm>
              <a:off x="5136" y="1296"/>
              <a:ext cx="80"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6" name="Oval 22"/>
            <p:cNvSpPr>
              <a:spLocks noChangeArrowheads="1"/>
            </p:cNvSpPr>
            <p:nvPr/>
          </p:nvSpPr>
          <p:spPr bwMode="auto">
            <a:xfrm>
              <a:off x="5248" y="1296"/>
              <a:ext cx="79"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7" name="Oval 23"/>
            <p:cNvSpPr>
              <a:spLocks noChangeArrowheads="1"/>
            </p:cNvSpPr>
            <p:nvPr/>
          </p:nvSpPr>
          <p:spPr bwMode="auto">
            <a:xfrm>
              <a:off x="5360" y="1296"/>
              <a:ext cx="76"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8" name="Oval 24"/>
            <p:cNvSpPr>
              <a:spLocks noChangeArrowheads="1"/>
            </p:cNvSpPr>
            <p:nvPr/>
          </p:nvSpPr>
          <p:spPr bwMode="auto">
            <a:xfrm>
              <a:off x="5472" y="1296"/>
              <a:ext cx="73" cy="80"/>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9" name="Oval 25"/>
            <p:cNvSpPr>
              <a:spLocks noChangeArrowheads="1"/>
            </p:cNvSpPr>
            <p:nvPr/>
          </p:nvSpPr>
          <p:spPr bwMode="auto">
            <a:xfrm>
              <a:off x="5136" y="1408"/>
              <a:ext cx="80"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0" name="Oval 26"/>
            <p:cNvSpPr>
              <a:spLocks noChangeArrowheads="1"/>
            </p:cNvSpPr>
            <p:nvPr/>
          </p:nvSpPr>
          <p:spPr bwMode="auto">
            <a:xfrm>
              <a:off x="5248" y="1408"/>
              <a:ext cx="79"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1" name="Oval 27"/>
            <p:cNvSpPr>
              <a:spLocks noChangeArrowheads="1"/>
            </p:cNvSpPr>
            <p:nvPr/>
          </p:nvSpPr>
          <p:spPr bwMode="auto">
            <a:xfrm>
              <a:off x="5360" y="1408"/>
              <a:ext cx="76" cy="80"/>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2" name="Oval 28"/>
            <p:cNvSpPr>
              <a:spLocks noChangeArrowheads="1"/>
            </p:cNvSpPr>
            <p:nvPr/>
          </p:nvSpPr>
          <p:spPr bwMode="auto">
            <a:xfrm>
              <a:off x="5472" y="1408"/>
              <a:ext cx="73" cy="80"/>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3" name="Oval 29"/>
            <p:cNvSpPr>
              <a:spLocks noChangeArrowheads="1"/>
            </p:cNvSpPr>
            <p:nvPr/>
          </p:nvSpPr>
          <p:spPr bwMode="auto">
            <a:xfrm>
              <a:off x="5584" y="1408"/>
              <a:ext cx="80" cy="80"/>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4" name="Oval 30"/>
            <p:cNvSpPr>
              <a:spLocks noChangeArrowheads="1"/>
            </p:cNvSpPr>
            <p:nvPr/>
          </p:nvSpPr>
          <p:spPr bwMode="auto">
            <a:xfrm>
              <a:off x="5136" y="1520"/>
              <a:ext cx="80" cy="79"/>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5" name="Oval 31"/>
            <p:cNvSpPr>
              <a:spLocks noChangeArrowheads="1"/>
            </p:cNvSpPr>
            <p:nvPr/>
          </p:nvSpPr>
          <p:spPr bwMode="auto">
            <a:xfrm>
              <a:off x="5248" y="1520"/>
              <a:ext cx="79" cy="79"/>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6" name="Oval 32"/>
            <p:cNvSpPr>
              <a:spLocks noChangeArrowheads="1"/>
            </p:cNvSpPr>
            <p:nvPr/>
          </p:nvSpPr>
          <p:spPr bwMode="auto">
            <a:xfrm>
              <a:off x="5360" y="1520"/>
              <a:ext cx="76" cy="79"/>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7" name="Oval 33"/>
            <p:cNvSpPr>
              <a:spLocks noChangeArrowheads="1"/>
            </p:cNvSpPr>
            <p:nvPr/>
          </p:nvSpPr>
          <p:spPr bwMode="auto">
            <a:xfrm>
              <a:off x="5472" y="1520"/>
              <a:ext cx="73" cy="79"/>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8" name="Oval 34"/>
            <p:cNvSpPr>
              <a:spLocks noChangeArrowheads="1"/>
            </p:cNvSpPr>
            <p:nvPr/>
          </p:nvSpPr>
          <p:spPr bwMode="auto">
            <a:xfrm>
              <a:off x="5136" y="1632"/>
              <a:ext cx="80" cy="75"/>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9" name="Oval 35"/>
            <p:cNvSpPr>
              <a:spLocks noChangeArrowheads="1"/>
            </p:cNvSpPr>
            <p:nvPr/>
          </p:nvSpPr>
          <p:spPr bwMode="auto">
            <a:xfrm>
              <a:off x="5248" y="1632"/>
              <a:ext cx="79" cy="75"/>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0" name="Oval 36"/>
            <p:cNvSpPr>
              <a:spLocks noChangeArrowheads="1"/>
            </p:cNvSpPr>
            <p:nvPr/>
          </p:nvSpPr>
          <p:spPr bwMode="auto">
            <a:xfrm>
              <a:off x="5360" y="1632"/>
              <a:ext cx="76" cy="75"/>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1" name="Oval 37"/>
            <p:cNvSpPr>
              <a:spLocks noChangeArrowheads="1"/>
            </p:cNvSpPr>
            <p:nvPr/>
          </p:nvSpPr>
          <p:spPr bwMode="auto">
            <a:xfrm>
              <a:off x="5472" y="1632"/>
              <a:ext cx="73" cy="75"/>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2" name="Oval 38"/>
            <p:cNvSpPr>
              <a:spLocks noChangeArrowheads="1"/>
            </p:cNvSpPr>
            <p:nvPr/>
          </p:nvSpPr>
          <p:spPr bwMode="auto">
            <a:xfrm>
              <a:off x="5248" y="1744"/>
              <a:ext cx="79" cy="80"/>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3" name="Oval 39"/>
            <p:cNvSpPr>
              <a:spLocks noChangeArrowheads="1"/>
            </p:cNvSpPr>
            <p:nvPr/>
          </p:nvSpPr>
          <p:spPr bwMode="auto">
            <a:xfrm>
              <a:off x="5472" y="1744"/>
              <a:ext cx="73" cy="80"/>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grpSp>
    </p:spTree>
  </p:cSld>
  <p:clrMap bg1="dk2" tx1="lt1" bg2="dk1" tx2="lt2" accent1="accent1" accent2="accent2" accent3="accent3" accent4="accent4" accent5="accent5" accent6="accent6" hlink="hlink" folHlink="folHlink"/>
  <p:sldLayoutIdLst>
    <p:sldLayoutId id="2147484089"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Lst>
  <p:timing>
    <p:tnLst>
      <p:par>
        <p:cTn id="1" dur="indefinite" restart="never" nodeType="tmRoot"/>
      </p:par>
    </p:tnLst>
  </p:timing>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cs typeface="Arial" charset="0"/>
        </a:defRPr>
      </a:lvl2pPr>
      <a:lvl3pPr algn="l" rtl="0" eaLnBrk="0" fontAlgn="base" hangingPunct="0">
        <a:spcBef>
          <a:spcPct val="0"/>
        </a:spcBef>
        <a:spcAft>
          <a:spcPct val="0"/>
        </a:spcAft>
        <a:defRPr sz="3900" b="1">
          <a:solidFill>
            <a:schemeClr val="tx2"/>
          </a:solidFill>
          <a:latin typeface="Arial" charset="0"/>
          <a:cs typeface="Arial" charset="0"/>
        </a:defRPr>
      </a:lvl3pPr>
      <a:lvl4pPr algn="l" rtl="0" eaLnBrk="0" fontAlgn="base" hangingPunct="0">
        <a:spcBef>
          <a:spcPct val="0"/>
        </a:spcBef>
        <a:spcAft>
          <a:spcPct val="0"/>
        </a:spcAft>
        <a:defRPr sz="3900" b="1">
          <a:solidFill>
            <a:schemeClr val="tx2"/>
          </a:solidFill>
          <a:latin typeface="Arial" charset="0"/>
          <a:cs typeface="Arial" charset="0"/>
        </a:defRPr>
      </a:lvl4pPr>
      <a:lvl5pPr algn="l" rtl="0" eaLnBrk="0" fontAlgn="base" hangingPunct="0">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2600">
          <a:solidFill>
            <a:schemeClr val="tx1"/>
          </a:solidFill>
          <a:latin typeface="+mn-lt"/>
          <a:cs typeface="+mn-cs"/>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2300">
          <a:solidFill>
            <a:schemeClr val="tx1"/>
          </a:solidFill>
          <a:latin typeface="+mn-lt"/>
          <a:cs typeface="+mn-cs"/>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2000">
          <a:solidFill>
            <a:schemeClr val="tx1"/>
          </a:solidFill>
          <a:latin typeface="+mn-lt"/>
          <a:cs typeface="+mn-cs"/>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Line 2"/>
          <p:cNvSpPr>
            <a:spLocks noChangeShapeType="1"/>
          </p:cNvSpPr>
          <p:nvPr/>
        </p:nvSpPr>
        <p:spPr bwMode="auto">
          <a:xfrm>
            <a:off x="7962900" y="152400"/>
            <a:ext cx="0" cy="1524000"/>
          </a:xfrm>
          <a:prstGeom prst="line">
            <a:avLst/>
          </a:prstGeom>
          <a:noFill/>
          <a:ln w="9525">
            <a:solidFill>
              <a:schemeClr val="tx1"/>
            </a:solidFill>
            <a:round/>
            <a:headEnd/>
            <a:tailEnd/>
          </a:ln>
        </p:spPr>
        <p:txBody>
          <a:bodyPr/>
          <a:lstStyle/>
          <a:p>
            <a:pPr>
              <a:defRPr/>
            </a:pPr>
            <a:endParaRPr lang="fr-FR">
              <a:cs typeface="+mn-cs"/>
            </a:endParaRPr>
          </a:p>
        </p:txBody>
      </p:sp>
      <p:sp>
        <p:nvSpPr>
          <p:cNvPr id="2051"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fr-FR" smtClean="0"/>
              <a:t>Click to edit Master title style</a:t>
            </a:r>
          </a:p>
        </p:txBody>
      </p:sp>
      <p:sp>
        <p:nvSpPr>
          <p:cNvPr id="2052"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6565" name="Rectangle 5"/>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000">
                <a:solidFill>
                  <a:srgbClr val="FFFFFF"/>
                </a:solidFill>
                <a:latin typeface="+mn-lt"/>
                <a:cs typeface="+mn-cs"/>
              </a:defRPr>
            </a:lvl1pPr>
          </a:lstStyle>
          <a:p>
            <a:pPr>
              <a:defRPr/>
            </a:pPr>
            <a:endParaRPr lang="en-US" altLang="fr-FR"/>
          </a:p>
        </p:txBody>
      </p:sp>
      <p:sp>
        <p:nvSpPr>
          <p:cNvPr id="66566" name="Rectangle 6"/>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FFFFFF"/>
                </a:solidFill>
                <a:latin typeface="+mn-lt"/>
                <a:cs typeface="+mn-cs"/>
              </a:defRPr>
            </a:lvl1pPr>
          </a:lstStyle>
          <a:p>
            <a:pPr>
              <a:defRPr/>
            </a:pPr>
            <a:endParaRPr lang="en-US" altLang="fr-FR"/>
          </a:p>
        </p:txBody>
      </p:sp>
      <p:sp>
        <p:nvSpPr>
          <p:cNvPr id="66567" name="Rectangle 7"/>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FFFFFF"/>
                </a:solidFill>
                <a:latin typeface="+mn-lt"/>
                <a:cs typeface="+mn-cs"/>
              </a:defRPr>
            </a:lvl1pPr>
          </a:lstStyle>
          <a:p>
            <a:pPr>
              <a:defRPr/>
            </a:pPr>
            <a:fld id="{B0481380-13FC-4768-BDBB-984C2C8998FF}" type="slidenum">
              <a:rPr lang="en-US" altLang="fr-FR"/>
              <a:pPr>
                <a:defRPr/>
              </a:pPr>
              <a:t>‹N°›</a:t>
            </a:fld>
            <a:endParaRPr lang="en-US" altLang="fr-FR"/>
          </a:p>
        </p:txBody>
      </p:sp>
      <p:grpSp>
        <p:nvGrpSpPr>
          <p:cNvPr id="2056" name="Group 8"/>
          <p:cNvGrpSpPr>
            <a:grpSpLocks/>
          </p:cNvGrpSpPr>
          <p:nvPr/>
        </p:nvGrpSpPr>
        <p:grpSpPr bwMode="auto">
          <a:xfrm>
            <a:off x="8153400" y="152400"/>
            <a:ext cx="792163" cy="1295400"/>
            <a:chOff x="5136" y="960"/>
            <a:chExt cx="528" cy="864"/>
          </a:xfrm>
        </p:grpSpPr>
        <p:sp>
          <p:nvSpPr>
            <p:cNvPr id="1033" name="Oval 9"/>
            <p:cNvSpPr>
              <a:spLocks noChangeArrowheads="1"/>
            </p:cNvSpPr>
            <p:nvPr/>
          </p:nvSpPr>
          <p:spPr bwMode="auto">
            <a:xfrm>
              <a:off x="5136" y="960"/>
              <a:ext cx="80"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4" name="Oval 10"/>
            <p:cNvSpPr>
              <a:spLocks noChangeArrowheads="1"/>
            </p:cNvSpPr>
            <p:nvPr/>
          </p:nvSpPr>
          <p:spPr bwMode="auto">
            <a:xfrm>
              <a:off x="5248" y="960"/>
              <a:ext cx="79"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5" name="Oval 11"/>
            <p:cNvSpPr>
              <a:spLocks noChangeArrowheads="1"/>
            </p:cNvSpPr>
            <p:nvPr/>
          </p:nvSpPr>
          <p:spPr bwMode="auto">
            <a:xfrm>
              <a:off x="5360" y="960"/>
              <a:ext cx="76"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6" name="Oval 12"/>
            <p:cNvSpPr>
              <a:spLocks noChangeArrowheads="1"/>
            </p:cNvSpPr>
            <p:nvPr/>
          </p:nvSpPr>
          <p:spPr bwMode="auto">
            <a:xfrm>
              <a:off x="5136" y="1072"/>
              <a:ext cx="80" cy="7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7" name="Oval 13"/>
            <p:cNvSpPr>
              <a:spLocks noChangeArrowheads="1"/>
            </p:cNvSpPr>
            <p:nvPr/>
          </p:nvSpPr>
          <p:spPr bwMode="auto">
            <a:xfrm>
              <a:off x="5248" y="1072"/>
              <a:ext cx="79" cy="7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8" name="Oval 14"/>
            <p:cNvSpPr>
              <a:spLocks noChangeArrowheads="1"/>
            </p:cNvSpPr>
            <p:nvPr/>
          </p:nvSpPr>
          <p:spPr bwMode="auto">
            <a:xfrm>
              <a:off x="5360" y="1072"/>
              <a:ext cx="76" cy="77"/>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39" name="Oval 15"/>
            <p:cNvSpPr>
              <a:spLocks noChangeArrowheads="1"/>
            </p:cNvSpPr>
            <p:nvPr/>
          </p:nvSpPr>
          <p:spPr bwMode="auto">
            <a:xfrm>
              <a:off x="5472" y="1072"/>
              <a:ext cx="73" cy="77"/>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0" name="Oval 16"/>
            <p:cNvSpPr>
              <a:spLocks noChangeArrowheads="1"/>
            </p:cNvSpPr>
            <p:nvPr/>
          </p:nvSpPr>
          <p:spPr bwMode="auto">
            <a:xfrm>
              <a:off x="5136" y="1184"/>
              <a:ext cx="80" cy="73"/>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1" name="Oval 17"/>
            <p:cNvSpPr>
              <a:spLocks noChangeArrowheads="1"/>
            </p:cNvSpPr>
            <p:nvPr/>
          </p:nvSpPr>
          <p:spPr bwMode="auto">
            <a:xfrm>
              <a:off x="5248" y="1184"/>
              <a:ext cx="79" cy="73"/>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2" name="Oval 18"/>
            <p:cNvSpPr>
              <a:spLocks noChangeArrowheads="1"/>
            </p:cNvSpPr>
            <p:nvPr/>
          </p:nvSpPr>
          <p:spPr bwMode="auto">
            <a:xfrm>
              <a:off x="5360" y="1184"/>
              <a:ext cx="76" cy="73"/>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3" name="Oval 19"/>
            <p:cNvSpPr>
              <a:spLocks noChangeArrowheads="1"/>
            </p:cNvSpPr>
            <p:nvPr/>
          </p:nvSpPr>
          <p:spPr bwMode="auto">
            <a:xfrm>
              <a:off x="5472" y="1184"/>
              <a:ext cx="73" cy="73"/>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4" name="Oval 20"/>
            <p:cNvSpPr>
              <a:spLocks noChangeArrowheads="1"/>
            </p:cNvSpPr>
            <p:nvPr/>
          </p:nvSpPr>
          <p:spPr bwMode="auto">
            <a:xfrm>
              <a:off x="5584" y="1184"/>
              <a:ext cx="80" cy="73"/>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5" name="Oval 21"/>
            <p:cNvSpPr>
              <a:spLocks noChangeArrowheads="1"/>
            </p:cNvSpPr>
            <p:nvPr/>
          </p:nvSpPr>
          <p:spPr bwMode="auto">
            <a:xfrm>
              <a:off x="5136" y="1296"/>
              <a:ext cx="80" cy="80"/>
            </a:xfrm>
            <a:prstGeom prst="ellipse">
              <a:avLst/>
            </a:prstGeom>
            <a:solidFill>
              <a:schemeClr val="tx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6" name="Oval 22"/>
            <p:cNvSpPr>
              <a:spLocks noChangeArrowheads="1"/>
            </p:cNvSpPr>
            <p:nvPr/>
          </p:nvSpPr>
          <p:spPr bwMode="auto">
            <a:xfrm>
              <a:off x="5248" y="1296"/>
              <a:ext cx="79"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7" name="Oval 23"/>
            <p:cNvSpPr>
              <a:spLocks noChangeArrowheads="1"/>
            </p:cNvSpPr>
            <p:nvPr/>
          </p:nvSpPr>
          <p:spPr bwMode="auto">
            <a:xfrm>
              <a:off x="5360" y="1296"/>
              <a:ext cx="76"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8" name="Oval 24"/>
            <p:cNvSpPr>
              <a:spLocks noChangeArrowheads="1"/>
            </p:cNvSpPr>
            <p:nvPr/>
          </p:nvSpPr>
          <p:spPr bwMode="auto">
            <a:xfrm>
              <a:off x="5472" y="1296"/>
              <a:ext cx="73" cy="80"/>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49" name="Oval 25"/>
            <p:cNvSpPr>
              <a:spLocks noChangeArrowheads="1"/>
            </p:cNvSpPr>
            <p:nvPr/>
          </p:nvSpPr>
          <p:spPr bwMode="auto">
            <a:xfrm>
              <a:off x="5136" y="1408"/>
              <a:ext cx="80"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0" name="Oval 26"/>
            <p:cNvSpPr>
              <a:spLocks noChangeArrowheads="1"/>
            </p:cNvSpPr>
            <p:nvPr/>
          </p:nvSpPr>
          <p:spPr bwMode="auto">
            <a:xfrm>
              <a:off x="5248" y="1408"/>
              <a:ext cx="79" cy="80"/>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1" name="Oval 27"/>
            <p:cNvSpPr>
              <a:spLocks noChangeArrowheads="1"/>
            </p:cNvSpPr>
            <p:nvPr/>
          </p:nvSpPr>
          <p:spPr bwMode="auto">
            <a:xfrm>
              <a:off x="5360" y="1408"/>
              <a:ext cx="76" cy="80"/>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2" name="Oval 28"/>
            <p:cNvSpPr>
              <a:spLocks noChangeArrowheads="1"/>
            </p:cNvSpPr>
            <p:nvPr/>
          </p:nvSpPr>
          <p:spPr bwMode="auto">
            <a:xfrm>
              <a:off x="5472" y="1408"/>
              <a:ext cx="73" cy="80"/>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3" name="Oval 29"/>
            <p:cNvSpPr>
              <a:spLocks noChangeArrowheads="1"/>
            </p:cNvSpPr>
            <p:nvPr/>
          </p:nvSpPr>
          <p:spPr bwMode="auto">
            <a:xfrm>
              <a:off x="5584" y="1408"/>
              <a:ext cx="80" cy="80"/>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4" name="Oval 30"/>
            <p:cNvSpPr>
              <a:spLocks noChangeArrowheads="1"/>
            </p:cNvSpPr>
            <p:nvPr/>
          </p:nvSpPr>
          <p:spPr bwMode="auto">
            <a:xfrm>
              <a:off x="5136" y="1520"/>
              <a:ext cx="80" cy="79"/>
            </a:xfrm>
            <a:prstGeom prst="ellipse">
              <a:avLst/>
            </a:prstGeom>
            <a:solidFill>
              <a:schemeClr val="accent2"/>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5" name="Oval 31"/>
            <p:cNvSpPr>
              <a:spLocks noChangeArrowheads="1"/>
            </p:cNvSpPr>
            <p:nvPr/>
          </p:nvSpPr>
          <p:spPr bwMode="auto">
            <a:xfrm>
              <a:off x="5248" y="1520"/>
              <a:ext cx="79" cy="79"/>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6" name="Oval 32"/>
            <p:cNvSpPr>
              <a:spLocks noChangeArrowheads="1"/>
            </p:cNvSpPr>
            <p:nvPr/>
          </p:nvSpPr>
          <p:spPr bwMode="auto">
            <a:xfrm>
              <a:off x="5360" y="1520"/>
              <a:ext cx="76" cy="79"/>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7" name="Oval 33"/>
            <p:cNvSpPr>
              <a:spLocks noChangeArrowheads="1"/>
            </p:cNvSpPr>
            <p:nvPr/>
          </p:nvSpPr>
          <p:spPr bwMode="auto">
            <a:xfrm>
              <a:off x="5472" y="1520"/>
              <a:ext cx="73" cy="79"/>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8" name="Oval 34"/>
            <p:cNvSpPr>
              <a:spLocks noChangeArrowheads="1"/>
            </p:cNvSpPr>
            <p:nvPr/>
          </p:nvSpPr>
          <p:spPr bwMode="auto">
            <a:xfrm>
              <a:off x="5136" y="1632"/>
              <a:ext cx="80" cy="75"/>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59" name="Oval 35"/>
            <p:cNvSpPr>
              <a:spLocks noChangeArrowheads="1"/>
            </p:cNvSpPr>
            <p:nvPr/>
          </p:nvSpPr>
          <p:spPr bwMode="auto">
            <a:xfrm>
              <a:off x="5248" y="1632"/>
              <a:ext cx="79" cy="75"/>
            </a:xfrm>
            <a:prstGeom prst="ellipse">
              <a:avLst/>
            </a:prstGeom>
            <a:solidFill>
              <a:schemeClr val="accent1"/>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0" name="Oval 36"/>
            <p:cNvSpPr>
              <a:spLocks noChangeArrowheads="1"/>
            </p:cNvSpPr>
            <p:nvPr/>
          </p:nvSpPr>
          <p:spPr bwMode="auto">
            <a:xfrm>
              <a:off x="5360" y="1632"/>
              <a:ext cx="76" cy="75"/>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1" name="Oval 37"/>
            <p:cNvSpPr>
              <a:spLocks noChangeArrowheads="1"/>
            </p:cNvSpPr>
            <p:nvPr/>
          </p:nvSpPr>
          <p:spPr bwMode="auto">
            <a:xfrm>
              <a:off x="5472" y="1632"/>
              <a:ext cx="73" cy="75"/>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2" name="Oval 38"/>
            <p:cNvSpPr>
              <a:spLocks noChangeArrowheads="1"/>
            </p:cNvSpPr>
            <p:nvPr/>
          </p:nvSpPr>
          <p:spPr bwMode="auto">
            <a:xfrm>
              <a:off x="5248" y="1744"/>
              <a:ext cx="79" cy="80"/>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sp>
          <p:nvSpPr>
            <p:cNvPr id="1063" name="Oval 39"/>
            <p:cNvSpPr>
              <a:spLocks noChangeArrowheads="1"/>
            </p:cNvSpPr>
            <p:nvPr/>
          </p:nvSpPr>
          <p:spPr bwMode="auto">
            <a:xfrm>
              <a:off x="5472" y="1744"/>
              <a:ext cx="73" cy="80"/>
            </a:xfrm>
            <a:prstGeom prst="ellipse">
              <a:avLst/>
            </a:prstGeom>
            <a:solidFill>
              <a:schemeClr val="folHlink"/>
            </a:solidFill>
            <a:ln>
              <a:noFill/>
            </a:ln>
            <a:effectLst/>
            <a:extLst/>
          </p:spPr>
          <p:txBody>
            <a:bodyPr wrap="none" anchor="ctr"/>
            <a:lstStyle>
              <a:lvl1pPr eaLnBrk="0" hangingPunct="0">
                <a:defRPr sz="2600">
                  <a:solidFill>
                    <a:schemeClr val="tx1"/>
                  </a:solidFill>
                  <a:latin typeface="Times New Roman" pitchFamily="18" charset="0"/>
                  <a:cs typeface="Arial" charset="0"/>
                </a:defRPr>
              </a:lvl1pPr>
              <a:lvl2pPr marL="742950" indent="-285750" eaLnBrk="0" hangingPunct="0">
                <a:defRPr sz="2600">
                  <a:solidFill>
                    <a:schemeClr val="tx1"/>
                  </a:solidFill>
                  <a:latin typeface="Times New Roman" pitchFamily="18" charset="0"/>
                  <a:cs typeface="Arial" charset="0"/>
                </a:defRPr>
              </a:lvl2pPr>
              <a:lvl3pPr marL="1143000" indent="-228600" eaLnBrk="0" hangingPunct="0">
                <a:defRPr sz="2600">
                  <a:solidFill>
                    <a:schemeClr val="tx1"/>
                  </a:solidFill>
                  <a:latin typeface="Times New Roman" pitchFamily="18" charset="0"/>
                  <a:cs typeface="Arial" charset="0"/>
                </a:defRPr>
              </a:lvl3pPr>
              <a:lvl4pPr marL="1600200" indent="-228600" eaLnBrk="0" hangingPunct="0">
                <a:defRPr sz="2600">
                  <a:solidFill>
                    <a:schemeClr val="tx1"/>
                  </a:solidFill>
                  <a:latin typeface="Times New Roman" pitchFamily="18" charset="0"/>
                  <a:cs typeface="Arial" charset="0"/>
                </a:defRPr>
              </a:lvl4pPr>
              <a:lvl5pPr marL="2057400" indent="-228600" eaLnBrk="0" hangingPunct="0">
                <a:defRPr sz="26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6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6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6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600">
                  <a:solidFill>
                    <a:schemeClr val="tx1"/>
                  </a:solidFill>
                  <a:latin typeface="Times New Roman" pitchFamily="18" charset="0"/>
                  <a:cs typeface="Arial" charset="0"/>
                </a:defRPr>
              </a:lvl9pPr>
            </a:lstStyle>
            <a:p>
              <a:pPr eaLnBrk="1" hangingPunct="1">
                <a:defRPr/>
              </a:pPr>
              <a:endParaRPr lang="fr-FR" altLang="fr-FR" smtClean="0">
                <a:solidFill>
                  <a:srgbClr val="FFFFFF"/>
                </a:solidFill>
              </a:endParaRPr>
            </a:p>
          </p:txBody>
        </p:sp>
      </p:grpSp>
    </p:spTree>
  </p:cSld>
  <p:clrMap bg1="dk2" tx1="lt1" bg2="dk1" tx2="lt2" accent1="accent1" accent2="accent2" accent3="accent3" accent4="accent4" accent5="accent5" accent6="accent6" hlink="hlink" folHlink="folHlink"/>
  <p:sldLayoutIdLst>
    <p:sldLayoutId id="2147484090"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Lst>
  <p:timing>
    <p:tnLst>
      <p:par>
        <p:cTn id="1" dur="indefinite" restart="never" nodeType="tmRoot"/>
      </p:par>
    </p:tnLst>
  </p:timing>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cs typeface="Arial" charset="0"/>
        </a:defRPr>
      </a:lvl2pPr>
      <a:lvl3pPr algn="l" rtl="0" eaLnBrk="0" fontAlgn="base" hangingPunct="0">
        <a:spcBef>
          <a:spcPct val="0"/>
        </a:spcBef>
        <a:spcAft>
          <a:spcPct val="0"/>
        </a:spcAft>
        <a:defRPr sz="3900" b="1">
          <a:solidFill>
            <a:schemeClr val="tx2"/>
          </a:solidFill>
          <a:latin typeface="Arial" charset="0"/>
          <a:cs typeface="Arial" charset="0"/>
        </a:defRPr>
      </a:lvl3pPr>
      <a:lvl4pPr algn="l" rtl="0" eaLnBrk="0" fontAlgn="base" hangingPunct="0">
        <a:spcBef>
          <a:spcPct val="0"/>
        </a:spcBef>
        <a:spcAft>
          <a:spcPct val="0"/>
        </a:spcAft>
        <a:defRPr sz="3900" b="1">
          <a:solidFill>
            <a:schemeClr val="tx2"/>
          </a:solidFill>
          <a:latin typeface="Arial" charset="0"/>
          <a:cs typeface="Arial" charset="0"/>
        </a:defRPr>
      </a:lvl4pPr>
      <a:lvl5pPr algn="l" rtl="0" eaLnBrk="0" fontAlgn="base" hangingPunct="0">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2600">
          <a:solidFill>
            <a:schemeClr val="tx1"/>
          </a:solidFill>
          <a:latin typeface="+mn-lt"/>
          <a:cs typeface="+mn-cs"/>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2300">
          <a:solidFill>
            <a:schemeClr val="tx1"/>
          </a:solidFill>
          <a:latin typeface="+mn-lt"/>
          <a:cs typeface="+mn-cs"/>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2000">
          <a:solidFill>
            <a:schemeClr val="tx1"/>
          </a:solidFill>
          <a:latin typeface="+mn-lt"/>
          <a:cs typeface="+mn-cs"/>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18.xm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8.xml"/><Relationship Id="rId5" Type="http://schemas.openxmlformats.org/officeDocument/2006/relationships/image" Target="../media/image24.jpg"/><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33.jpg"/><Relationship Id="rId1" Type="http://schemas.openxmlformats.org/officeDocument/2006/relationships/slideLayout" Target="../slideLayouts/slideLayout18.xml"/><Relationship Id="rId4" Type="http://schemas.openxmlformats.org/officeDocument/2006/relationships/image" Target="../media/image34.jpg"/></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18.xml"/><Relationship Id="rId4" Type="http://schemas.openxmlformats.org/officeDocument/2006/relationships/image" Target="../media/image47.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txBox="1">
            <a:spLocks noChangeArrowheads="1"/>
          </p:cNvSpPr>
          <p:nvPr/>
        </p:nvSpPr>
        <p:spPr>
          <a:xfrm>
            <a:off x="1475656" y="548680"/>
            <a:ext cx="6192688" cy="2376264"/>
          </a:xfrm>
          <a:prstGeom prst="rect">
            <a:avLst/>
          </a:prstGeom>
        </p:spPr>
        <p:txBody>
          <a:bodyPr/>
          <a:lst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cs typeface="Arial" charset="0"/>
              </a:defRPr>
            </a:lvl2pPr>
            <a:lvl3pPr algn="l" rtl="0" eaLnBrk="0" fontAlgn="base" hangingPunct="0">
              <a:spcBef>
                <a:spcPct val="0"/>
              </a:spcBef>
              <a:spcAft>
                <a:spcPct val="0"/>
              </a:spcAft>
              <a:defRPr sz="3900" b="1">
                <a:solidFill>
                  <a:schemeClr val="tx2"/>
                </a:solidFill>
                <a:latin typeface="Arial" charset="0"/>
                <a:cs typeface="Arial" charset="0"/>
              </a:defRPr>
            </a:lvl3pPr>
            <a:lvl4pPr algn="l" rtl="0" eaLnBrk="0" fontAlgn="base" hangingPunct="0">
              <a:spcBef>
                <a:spcPct val="0"/>
              </a:spcBef>
              <a:spcAft>
                <a:spcPct val="0"/>
              </a:spcAft>
              <a:defRPr sz="3900" b="1">
                <a:solidFill>
                  <a:schemeClr val="tx2"/>
                </a:solidFill>
                <a:latin typeface="Arial" charset="0"/>
                <a:cs typeface="Arial" charset="0"/>
              </a:defRPr>
            </a:lvl4pPr>
            <a:lvl5pPr algn="l" rtl="0" eaLnBrk="0" fontAlgn="base" hangingPunct="0">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a:lstStyle>
          <a:p>
            <a:pPr algn="ctr" eaLnBrk="1" hangingPunct="1">
              <a:defRPr/>
            </a:pPr>
            <a:r>
              <a:rPr lang="fr-BE" altLang="fr-FR" sz="4400" kern="0" dirty="0" smtClean="0">
                <a:solidFill>
                  <a:schemeClr val="tx1"/>
                </a:solidFill>
              </a:rPr>
              <a:t>Quel choix pour l’émission DATV ?</a:t>
            </a:r>
            <a:endParaRPr lang="fr-FR" altLang="fr-FR" sz="4400" kern="0" dirty="0" smtClean="0">
              <a:solidFill>
                <a:schemeClr val="tx1"/>
              </a:solidFill>
            </a:endParaRPr>
          </a:p>
        </p:txBody>
      </p:sp>
      <p:sp>
        <p:nvSpPr>
          <p:cNvPr id="5125" name="ZoneTexte 2"/>
          <p:cNvSpPr txBox="1">
            <a:spLocks noChangeArrowheads="1"/>
          </p:cNvSpPr>
          <p:nvPr/>
        </p:nvSpPr>
        <p:spPr bwMode="auto">
          <a:xfrm>
            <a:off x="1077169" y="3284984"/>
            <a:ext cx="7296150" cy="1785104"/>
          </a:xfrm>
          <a:prstGeom prst="rect">
            <a:avLst/>
          </a:prstGeom>
          <a:noFill/>
          <a:ln w="9525">
            <a:noFill/>
            <a:miter lim="800000"/>
            <a:headEnd/>
            <a:tailEnd/>
          </a:ln>
        </p:spPr>
        <p:txBody>
          <a:bodyPr>
            <a:spAutoFit/>
          </a:bodyPr>
          <a:lstStyle/>
          <a:p>
            <a:pPr algn="ctr"/>
            <a:r>
              <a:rPr lang="fr-FR" altLang="fr-FR" sz="2400" dirty="0" smtClean="0"/>
              <a:t>HamExpo Le mans</a:t>
            </a:r>
          </a:p>
          <a:p>
            <a:pPr algn="ctr"/>
            <a:endParaRPr lang="fr-FR" altLang="fr-FR" sz="2400" dirty="0"/>
          </a:p>
          <a:p>
            <a:pPr algn="ctr"/>
            <a:r>
              <a:rPr lang="fr-FR" altLang="fr-FR" sz="2400" dirty="0" smtClean="0"/>
              <a:t>13 Octobre 2018</a:t>
            </a:r>
            <a:endParaRPr lang="fr-FR" altLang="fr-FR" sz="2400" dirty="0"/>
          </a:p>
          <a:p>
            <a:pPr algn="ctr"/>
            <a:endParaRPr lang="fr-FR" altLang="fr-FR" sz="1400" dirty="0"/>
          </a:p>
          <a:p>
            <a:pPr algn="ctr"/>
            <a:r>
              <a:rPr lang="fr-FR" altLang="fr-FR" sz="2400" dirty="0"/>
              <a:t>Par Jean-Pierre </a:t>
            </a:r>
            <a:r>
              <a:rPr lang="fr-FR" altLang="fr-FR" sz="2400" dirty="0" smtClean="0"/>
              <a:t>COURJAUD F6DZP</a:t>
            </a:r>
            <a:endParaRPr lang="fr-FR" altLang="fr-FR" sz="2400"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500623" y="5877272"/>
            <a:ext cx="7734235" cy="830997"/>
          </a:xfrm>
          <a:prstGeom prst="rect">
            <a:avLst/>
          </a:prstGeom>
          <a:noFill/>
        </p:spPr>
        <p:txBody>
          <a:bodyPr wrap="square" rtlCol="0">
            <a:spAutoFit/>
          </a:bodyPr>
          <a:lstStyle/>
          <a:p>
            <a:pPr lvl="0" algn="ctr"/>
            <a:r>
              <a:rPr lang="fr-FR" sz="2400" dirty="0" smtClean="0"/>
              <a:t>Le gagnant avec son ventilo de tuning (tiouning?)</a:t>
            </a:r>
          </a:p>
          <a:p>
            <a:pPr lvl="0" algn="ctr"/>
            <a:r>
              <a:rPr lang="fr-FR" sz="2400" dirty="0" smtClean="0"/>
              <a:t>hybride RA13H4047M et pcb Minikit Australia</a:t>
            </a:r>
            <a:endParaRPr lang="fr-FR" sz="24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2170" y="1584087"/>
            <a:ext cx="5866134" cy="4312356"/>
          </a:xfrm>
          <a:prstGeom prst="rect">
            <a:avLst/>
          </a:prstGeom>
        </p:spPr>
      </p:pic>
    </p:spTree>
    <p:extLst>
      <p:ext uri="{BB962C8B-B14F-4D97-AF65-F5344CB8AC3E}">
        <p14:creationId xmlns:p14="http://schemas.microsoft.com/office/powerpoint/2010/main" val="2342672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539552" y="1484784"/>
            <a:ext cx="7688842" cy="5016758"/>
          </a:xfrm>
          <a:prstGeom prst="rect">
            <a:avLst/>
          </a:prstGeom>
          <a:noFill/>
        </p:spPr>
        <p:txBody>
          <a:bodyPr wrap="square" rtlCol="0">
            <a:spAutoFit/>
          </a:bodyPr>
          <a:lstStyle/>
          <a:p>
            <a:r>
              <a:rPr lang="fr-FR" sz="2000" b="1" dirty="0" smtClean="0"/>
              <a:t>comparaison </a:t>
            </a:r>
            <a:r>
              <a:rPr lang="fr-FR" sz="2000" b="1" dirty="0"/>
              <a:t>de 5 </a:t>
            </a:r>
            <a:r>
              <a:rPr lang="fr-FR" sz="2000" b="1" dirty="0" smtClean="0"/>
              <a:t>solutions :</a:t>
            </a:r>
          </a:p>
          <a:p>
            <a:endParaRPr lang="fr-FR" sz="2000" dirty="0"/>
          </a:p>
          <a:p>
            <a:pPr marL="342900" lvl="0" indent="-342900">
              <a:buFont typeface="Arial" panose="020B0604020202020204" pitchFamily="34" charset="0"/>
              <a:buChar char="•"/>
            </a:pPr>
            <a:r>
              <a:rPr lang="fr-FR" sz="2000" b="1" dirty="0" smtClean="0">
                <a:solidFill>
                  <a:srgbClr val="FFFF00"/>
                </a:solidFill>
              </a:rPr>
              <a:t>Carte DATVexpress </a:t>
            </a:r>
            <a:r>
              <a:rPr lang="fr-FR" sz="2000" b="1" dirty="0"/>
              <a:t>	(</a:t>
            </a:r>
            <a:r>
              <a:rPr lang="fr-FR" sz="2000" b="1" i="1" dirty="0"/>
              <a:t>300 euros – épuisée</a:t>
            </a:r>
            <a:r>
              <a:rPr lang="fr-FR" sz="2000" b="1" dirty="0" smtClean="0"/>
              <a:t>)</a:t>
            </a:r>
          </a:p>
          <a:p>
            <a:pPr marL="342900" lvl="0" indent="-342900">
              <a:buFont typeface="Arial" panose="020B0604020202020204" pitchFamily="34" charset="0"/>
              <a:buChar char="•"/>
            </a:pPr>
            <a:endParaRPr lang="fr-FR" sz="2000" b="1" dirty="0"/>
          </a:p>
          <a:p>
            <a:pPr marL="342900" lvl="0" indent="-342900">
              <a:buFont typeface="Arial" panose="020B0604020202020204" pitchFamily="34" charset="0"/>
              <a:buChar char="•"/>
            </a:pPr>
            <a:r>
              <a:rPr lang="fr-FR" sz="2000" b="1" dirty="0" err="1" smtClean="0">
                <a:solidFill>
                  <a:srgbClr val="FFFF00"/>
                </a:solidFill>
              </a:rPr>
              <a:t>Adalm</a:t>
            </a:r>
            <a:r>
              <a:rPr lang="fr-FR" sz="2000" b="1" dirty="0" smtClean="0">
                <a:solidFill>
                  <a:srgbClr val="FFFF00"/>
                </a:solidFill>
              </a:rPr>
              <a:t>-Pluto</a:t>
            </a:r>
            <a:r>
              <a:rPr lang="fr-FR" sz="2000" b="1" dirty="0" smtClean="0"/>
              <a:t> </a:t>
            </a:r>
            <a:r>
              <a:rPr lang="fr-FR" sz="2000" b="1" dirty="0"/>
              <a:t>		(90 euros</a:t>
            </a:r>
            <a:r>
              <a:rPr lang="fr-FR" sz="2000" b="1" dirty="0" smtClean="0"/>
              <a:t>)</a:t>
            </a:r>
          </a:p>
          <a:p>
            <a:pPr marL="342900" lvl="0" indent="-342900">
              <a:buFont typeface="Arial" panose="020B0604020202020204" pitchFamily="34" charset="0"/>
              <a:buChar char="•"/>
            </a:pPr>
            <a:endParaRPr lang="fr-FR" sz="2000" dirty="0"/>
          </a:p>
          <a:p>
            <a:pPr marL="342900" lvl="0" indent="-342900">
              <a:buFont typeface="Arial" panose="020B0604020202020204" pitchFamily="34" charset="0"/>
              <a:buChar char="•"/>
            </a:pPr>
            <a:r>
              <a:rPr lang="fr-FR" sz="2000" b="1" dirty="0">
                <a:solidFill>
                  <a:srgbClr val="FFFF00"/>
                </a:solidFill>
              </a:rPr>
              <a:t>LimeSDR mini</a:t>
            </a:r>
            <a:r>
              <a:rPr lang="fr-FR" sz="2000" b="1" dirty="0"/>
              <a:t>		(150 euros</a:t>
            </a:r>
            <a:r>
              <a:rPr lang="fr-FR" sz="2000" b="1" dirty="0" smtClean="0"/>
              <a:t>)</a:t>
            </a:r>
          </a:p>
          <a:p>
            <a:pPr marL="342900" lvl="0" indent="-342900">
              <a:buFont typeface="Arial" panose="020B0604020202020204" pitchFamily="34" charset="0"/>
              <a:buChar char="•"/>
            </a:pPr>
            <a:endParaRPr lang="fr-FR" sz="2000" dirty="0"/>
          </a:p>
          <a:p>
            <a:pPr marL="342900" lvl="0" indent="-342900">
              <a:buFont typeface="Arial" panose="020B0604020202020204" pitchFamily="34" charset="0"/>
              <a:buChar char="•"/>
            </a:pPr>
            <a:r>
              <a:rPr lang="fr-FR" sz="2000" b="1" dirty="0">
                <a:solidFill>
                  <a:srgbClr val="FFFF00"/>
                </a:solidFill>
              </a:rPr>
              <a:t>RaspberryPi + platine </a:t>
            </a:r>
            <a:r>
              <a:rPr lang="fr-FR" sz="2000" b="1" dirty="0"/>
              <a:t>(filtrage numérique de IQ et modulation QPSK) (&gt;100€</a:t>
            </a:r>
            <a:r>
              <a:rPr lang="fr-FR" sz="2000" b="1" dirty="0" smtClean="0"/>
              <a:t>)</a:t>
            </a:r>
          </a:p>
          <a:p>
            <a:pPr marL="342900" lvl="0" indent="-342900">
              <a:buFont typeface="Arial" panose="020B0604020202020204" pitchFamily="34" charset="0"/>
              <a:buChar char="•"/>
            </a:pPr>
            <a:endParaRPr lang="fr-FR" sz="2000" dirty="0"/>
          </a:p>
          <a:p>
            <a:pPr marL="342900" lvl="0" indent="-342900">
              <a:buFont typeface="Arial" panose="020B0604020202020204" pitchFamily="34" charset="0"/>
              <a:buChar char="•"/>
            </a:pPr>
            <a:r>
              <a:rPr lang="fr-FR" sz="2000" b="1" dirty="0">
                <a:solidFill>
                  <a:srgbClr val="FFFF00"/>
                </a:solidFill>
              </a:rPr>
              <a:t>Carte DTA107-S2 + convertisseur 437Mhz </a:t>
            </a:r>
            <a:r>
              <a:rPr lang="fr-FR" sz="2000" b="1" dirty="0"/>
              <a:t>(entre 100 et 500€ occasion </a:t>
            </a:r>
            <a:r>
              <a:rPr lang="fr-FR" sz="2000" b="1" dirty="0" err="1"/>
              <a:t>Ebay</a:t>
            </a:r>
            <a:r>
              <a:rPr lang="fr-FR" sz="2000" b="1" dirty="0"/>
              <a:t>+ 50€ le </a:t>
            </a:r>
            <a:r>
              <a:rPr lang="fr-FR" sz="2000" b="1" dirty="0" err="1"/>
              <a:t>conv</a:t>
            </a:r>
            <a:r>
              <a:rPr lang="fr-FR" sz="2000" b="1" dirty="0"/>
              <a:t>)</a:t>
            </a:r>
            <a:endParaRPr lang="fr-FR" sz="2000" dirty="0"/>
          </a:p>
          <a:p>
            <a:pPr marL="342900" lvl="0" indent="-342900">
              <a:buFont typeface="Arial" panose="020B0604020202020204" pitchFamily="34" charset="0"/>
              <a:buChar char="•"/>
            </a:pPr>
            <a:endParaRPr lang="fr-FR" sz="2000" b="1" dirty="0"/>
          </a:p>
          <a:p>
            <a:pPr lvl="0"/>
            <a:r>
              <a:rPr lang="fr-FR" sz="2000" i="1" dirty="0" smtClean="0"/>
              <a:t>Ont été </a:t>
            </a:r>
            <a:r>
              <a:rPr lang="fr-FR" sz="2000" i="1" dirty="0"/>
              <a:t>écartés les </a:t>
            </a:r>
            <a:r>
              <a:rPr lang="fr-FR" sz="2000" i="1" dirty="0" smtClean="0"/>
              <a:t>modulateurs qui ne peuvent pas faire du bas débit en DVB-S2 ( SR500, SR333, SR250, SR125)</a:t>
            </a:r>
            <a:endParaRPr lang="fr-FR" sz="2400" i="1" dirty="0"/>
          </a:p>
        </p:txBody>
      </p:sp>
    </p:spTree>
    <p:extLst>
      <p:ext uri="{BB962C8B-B14F-4D97-AF65-F5344CB8AC3E}">
        <p14:creationId xmlns:p14="http://schemas.microsoft.com/office/powerpoint/2010/main" val="4152755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692374" y="3391252"/>
            <a:ext cx="7688842" cy="400110"/>
          </a:xfrm>
          <a:prstGeom prst="rect">
            <a:avLst/>
          </a:prstGeom>
          <a:noFill/>
        </p:spPr>
        <p:txBody>
          <a:bodyPr wrap="square" rtlCol="0">
            <a:spAutoFit/>
          </a:bodyPr>
          <a:lstStyle/>
          <a:p>
            <a:r>
              <a:rPr lang="fr-FR" sz="2000" dirty="0" smtClean="0"/>
              <a:t>DATVexpress				</a:t>
            </a:r>
            <a:r>
              <a:rPr lang="fr-FR" sz="2000" dirty="0" err="1" smtClean="0"/>
              <a:t>Adalm</a:t>
            </a:r>
            <a:r>
              <a:rPr lang="fr-FR" sz="2000" dirty="0" smtClean="0"/>
              <a:t>-Pluto</a:t>
            </a:r>
            <a:endParaRPr lang="fr-FR" sz="20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004" y="1412776"/>
            <a:ext cx="3479328" cy="1973728"/>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3968" y="1525035"/>
            <a:ext cx="4248472" cy="1861469"/>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9672" y="4005064"/>
            <a:ext cx="5476437" cy="1556696"/>
          </a:xfrm>
          <a:prstGeom prst="rect">
            <a:avLst/>
          </a:prstGeom>
        </p:spPr>
      </p:pic>
      <p:sp>
        <p:nvSpPr>
          <p:cNvPr id="8" name="ZoneTexte 7"/>
          <p:cNvSpPr txBox="1"/>
          <p:nvPr/>
        </p:nvSpPr>
        <p:spPr>
          <a:xfrm>
            <a:off x="3024849" y="5761815"/>
            <a:ext cx="2088232" cy="400110"/>
          </a:xfrm>
          <a:prstGeom prst="rect">
            <a:avLst/>
          </a:prstGeom>
          <a:noFill/>
        </p:spPr>
        <p:txBody>
          <a:bodyPr wrap="square" rtlCol="0">
            <a:spAutoFit/>
          </a:bodyPr>
          <a:lstStyle/>
          <a:p>
            <a:r>
              <a:rPr lang="fr-FR" sz="2000" dirty="0" smtClean="0"/>
              <a:t>LimeSDR mini</a:t>
            </a:r>
            <a:endParaRPr lang="fr-FR" sz="2000" dirty="0"/>
          </a:p>
        </p:txBody>
      </p:sp>
    </p:spTree>
    <p:extLst>
      <p:ext uri="{BB962C8B-B14F-4D97-AF65-F5344CB8AC3E}">
        <p14:creationId xmlns:p14="http://schemas.microsoft.com/office/powerpoint/2010/main" val="1595402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467544" y="4348708"/>
            <a:ext cx="3024336" cy="707886"/>
          </a:xfrm>
          <a:prstGeom prst="rect">
            <a:avLst/>
          </a:prstGeom>
          <a:noFill/>
        </p:spPr>
        <p:txBody>
          <a:bodyPr wrap="square" rtlCol="0">
            <a:spAutoFit/>
          </a:bodyPr>
          <a:lstStyle/>
          <a:p>
            <a:r>
              <a:rPr lang="fr-FR" sz="2000" dirty="0" smtClean="0"/>
              <a:t>RaspberryPi avec carte de filtrage et modulation</a:t>
            </a:r>
            <a:endParaRPr lang="fr-FR" sz="2000"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19" y="1200934"/>
            <a:ext cx="3831251" cy="2948146"/>
          </a:xfrm>
          <a:prstGeom prst="rect">
            <a:avLst/>
          </a:prstGeom>
        </p:spPr>
      </p:pic>
      <p:sp>
        <p:nvSpPr>
          <p:cNvPr id="8" name="ZoneTexte 7"/>
          <p:cNvSpPr txBox="1"/>
          <p:nvPr/>
        </p:nvSpPr>
        <p:spPr>
          <a:xfrm>
            <a:off x="4572000" y="5445224"/>
            <a:ext cx="3806004" cy="707886"/>
          </a:xfrm>
          <a:prstGeom prst="rect">
            <a:avLst/>
          </a:prstGeom>
          <a:noFill/>
        </p:spPr>
        <p:txBody>
          <a:bodyPr wrap="square" rtlCol="0">
            <a:spAutoFit/>
          </a:bodyPr>
          <a:lstStyle/>
          <a:p>
            <a:r>
              <a:rPr lang="fr-FR" sz="2000" dirty="0" smtClean="0"/>
              <a:t>DTA107-S2 dans son mini PC</a:t>
            </a:r>
          </a:p>
          <a:p>
            <a:r>
              <a:rPr lang="fr-FR" sz="2000" dirty="0" smtClean="0"/>
              <a:t>Avec convertisseur 437MHz</a:t>
            </a:r>
            <a:endParaRPr lang="fr-FR" sz="2000" dirty="0"/>
          </a:p>
        </p:txBody>
      </p:sp>
      <p:pic>
        <p:nvPicPr>
          <p:cNvPr id="9"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1995309"/>
            <a:ext cx="4787004" cy="3319054"/>
          </a:xfrm>
          <a:prstGeom prst="rect">
            <a:avLst/>
          </a:prstGeom>
        </p:spPr>
      </p:pic>
    </p:spTree>
    <p:extLst>
      <p:ext uri="{BB962C8B-B14F-4D97-AF65-F5344CB8AC3E}">
        <p14:creationId xmlns:p14="http://schemas.microsoft.com/office/powerpoint/2010/main" val="2611554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522412" y="891402"/>
            <a:ext cx="8442076" cy="1538883"/>
          </a:xfrm>
          <a:prstGeom prst="rect">
            <a:avLst/>
          </a:prstGeom>
          <a:noFill/>
        </p:spPr>
        <p:txBody>
          <a:bodyPr wrap="square" rtlCol="0">
            <a:spAutoFit/>
          </a:bodyPr>
          <a:lstStyle/>
          <a:p>
            <a:r>
              <a:rPr lang="fr-FR" sz="2000" b="1" dirty="0" smtClean="0"/>
              <a:t>Comparaison des modulations à SR250 DVB-S2:</a:t>
            </a:r>
          </a:p>
          <a:p>
            <a:endParaRPr lang="fr-FR" sz="2000" b="1" dirty="0" smtClean="0"/>
          </a:p>
          <a:p>
            <a:r>
              <a:rPr lang="fr-FR" i="1" dirty="0"/>
              <a:t>Les 3 premiers </a:t>
            </a:r>
            <a:r>
              <a:rPr lang="fr-FR" i="1" dirty="0" smtClean="0"/>
              <a:t>modulateurs modulent </a:t>
            </a:r>
            <a:r>
              <a:rPr lang="fr-FR" i="1" dirty="0"/>
              <a:t>à partir du logiciel DATVexpress </a:t>
            </a:r>
            <a:r>
              <a:rPr lang="fr-FR" i="1" dirty="0" err="1"/>
              <a:t>Transmitter</a:t>
            </a:r>
            <a:r>
              <a:rPr lang="fr-FR" i="1" dirty="0"/>
              <a:t>(G4GUO), le RaspberryPi +platine à partir du logiciel </a:t>
            </a:r>
            <a:r>
              <a:rPr lang="fr-FR" i="1" dirty="0" err="1"/>
              <a:t>RpiDATV</a:t>
            </a:r>
            <a:r>
              <a:rPr lang="fr-FR" i="1" dirty="0"/>
              <a:t>(F5OEO) et la carte DTA107-S2 à partir de son logiciel interne (</a:t>
            </a:r>
            <a:r>
              <a:rPr lang="fr-FR" i="1" dirty="0" err="1"/>
              <a:t>Dektec</a:t>
            </a:r>
            <a:r>
              <a:rPr lang="fr-FR" i="1" dirty="0" smtClean="0"/>
              <a:t>).</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557" y="2825608"/>
            <a:ext cx="3672408" cy="3223409"/>
          </a:xfrm>
          <a:prstGeom prst="rect">
            <a:avLst/>
          </a:prstGeom>
        </p:spPr>
      </p:pic>
      <p:sp>
        <p:nvSpPr>
          <p:cNvPr id="5" name="ZoneTexte 4"/>
          <p:cNvSpPr txBox="1"/>
          <p:nvPr/>
        </p:nvSpPr>
        <p:spPr>
          <a:xfrm>
            <a:off x="1259632" y="6124654"/>
            <a:ext cx="6192688" cy="369332"/>
          </a:xfrm>
          <a:prstGeom prst="rect">
            <a:avLst/>
          </a:prstGeom>
          <a:noFill/>
        </p:spPr>
        <p:txBody>
          <a:bodyPr wrap="square" rtlCol="0">
            <a:spAutoFit/>
          </a:bodyPr>
          <a:lstStyle/>
          <a:p>
            <a:r>
              <a:rPr lang="fr-FR" dirty="0" smtClean="0"/>
              <a:t>DATVexpress				PLUTO</a:t>
            </a:r>
            <a:endParaRPr lang="fr-FR" dirty="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1242" y="2836884"/>
            <a:ext cx="3673878" cy="3212133"/>
          </a:xfrm>
          <a:prstGeom prst="rect">
            <a:avLst/>
          </a:prstGeom>
        </p:spPr>
      </p:pic>
    </p:spTree>
    <p:extLst>
      <p:ext uri="{BB962C8B-B14F-4D97-AF65-F5344CB8AC3E}">
        <p14:creationId xmlns:p14="http://schemas.microsoft.com/office/powerpoint/2010/main" val="35937505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522412" y="892196"/>
            <a:ext cx="7688842" cy="400110"/>
          </a:xfrm>
          <a:prstGeom prst="rect">
            <a:avLst/>
          </a:prstGeom>
          <a:noFill/>
        </p:spPr>
        <p:txBody>
          <a:bodyPr wrap="square" rtlCol="0">
            <a:spAutoFit/>
          </a:bodyPr>
          <a:lstStyle/>
          <a:p>
            <a:r>
              <a:rPr lang="fr-FR" sz="2000" b="1" dirty="0" smtClean="0"/>
              <a:t>Comparaison des modulations à SR250 DVB-S2</a:t>
            </a:r>
          </a:p>
        </p:txBody>
      </p:sp>
      <p:sp>
        <p:nvSpPr>
          <p:cNvPr id="5" name="ZoneTexte 4"/>
          <p:cNvSpPr txBox="1"/>
          <p:nvPr/>
        </p:nvSpPr>
        <p:spPr>
          <a:xfrm>
            <a:off x="871067" y="4829254"/>
            <a:ext cx="1595309" cy="369332"/>
          </a:xfrm>
          <a:prstGeom prst="rect">
            <a:avLst/>
          </a:prstGeom>
          <a:noFill/>
        </p:spPr>
        <p:txBody>
          <a:bodyPr wrap="none" rtlCol="0">
            <a:spAutoFit/>
          </a:bodyPr>
          <a:lstStyle/>
          <a:p>
            <a:r>
              <a:rPr lang="fr-FR" dirty="0" err="1" smtClean="0"/>
              <a:t>LimeSDRmini</a:t>
            </a:r>
            <a:endParaRPr lang="fr-FR"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369950"/>
            <a:ext cx="3721879" cy="3266000"/>
          </a:xfrm>
          <a:prstGeom prst="rect">
            <a:avLst/>
          </a:prstGeom>
        </p:spPr>
      </p:pic>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4663981"/>
            <a:ext cx="2223912" cy="1957698"/>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317" y="1381385"/>
            <a:ext cx="3700211" cy="3254565"/>
          </a:xfrm>
          <a:prstGeom prst="rect">
            <a:avLst/>
          </a:prstGeom>
        </p:spPr>
      </p:pic>
      <p:sp>
        <p:nvSpPr>
          <p:cNvPr id="10" name="ZoneTexte 9"/>
          <p:cNvSpPr txBox="1"/>
          <p:nvPr/>
        </p:nvSpPr>
        <p:spPr>
          <a:xfrm>
            <a:off x="4763417" y="4725144"/>
            <a:ext cx="1373005" cy="369332"/>
          </a:xfrm>
          <a:prstGeom prst="rect">
            <a:avLst/>
          </a:prstGeom>
          <a:noFill/>
        </p:spPr>
        <p:txBody>
          <a:bodyPr wrap="none" rtlCol="0">
            <a:spAutoFit/>
          </a:bodyPr>
          <a:lstStyle/>
          <a:p>
            <a:r>
              <a:rPr lang="fr-FR" dirty="0" smtClean="0"/>
              <a:t>DTA107-S2</a:t>
            </a:r>
            <a:endParaRPr lang="fr-FR" dirty="0"/>
          </a:p>
        </p:txBody>
      </p:sp>
      <p:sp>
        <p:nvSpPr>
          <p:cNvPr id="11" name="ZoneTexte 10"/>
          <p:cNvSpPr txBox="1"/>
          <p:nvPr/>
        </p:nvSpPr>
        <p:spPr>
          <a:xfrm>
            <a:off x="4499992" y="5698349"/>
            <a:ext cx="2198038" cy="923330"/>
          </a:xfrm>
          <a:prstGeom prst="rect">
            <a:avLst/>
          </a:prstGeom>
          <a:noFill/>
        </p:spPr>
        <p:txBody>
          <a:bodyPr wrap="none" rtlCol="0">
            <a:spAutoFit/>
          </a:bodyPr>
          <a:lstStyle/>
          <a:p>
            <a:pPr algn="ctr"/>
            <a:r>
              <a:rPr lang="fr-FR" dirty="0" err="1" smtClean="0"/>
              <a:t>Rpi</a:t>
            </a:r>
            <a:r>
              <a:rPr lang="fr-FR" dirty="0" smtClean="0"/>
              <a:t>  en DVBS car </a:t>
            </a:r>
          </a:p>
          <a:p>
            <a:pPr algn="ctr"/>
            <a:r>
              <a:rPr lang="fr-FR" dirty="0" smtClean="0"/>
              <a:t>pas encore</a:t>
            </a:r>
          </a:p>
          <a:p>
            <a:pPr algn="ctr"/>
            <a:r>
              <a:rPr lang="fr-FR" dirty="0" smtClean="0"/>
              <a:t>Finalisé en DVB-S2</a:t>
            </a:r>
            <a:endParaRPr lang="fr-FR" dirty="0"/>
          </a:p>
        </p:txBody>
      </p:sp>
    </p:spTree>
    <p:extLst>
      <p:ext uri="{BB962C8B-B14F-4D97-AF65-F5344CB8AC3E}">
        <p14:creationId xmlns:p14="http://schemas.microsoft.com/office/powerpoint/2010/main" val="4152294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522412" y="892196"/>
            <a:ext cx="7688842" cy="400110"/>
          </a:xfrm>
          <a:prstGeom prst="rect">
            <a:avLst/>
          </a:prstGeom>
          <a:noFill/>
        </p:spPr>
        <p:txBody>
          <a:bodyPr wrap="square" rtlCol="0">
            <a:spAutoFit/>
          </a:bodyPr>
          <a:lstStyle/>
          <a:p>
            <a:r>
              <a:rPr lang="fr-FR" sz="2000" b="1" dirty="0" smtClean="0"/>
              <a:t>Comparaison des réceptions SR250 DVB-S2</a:t>
            </a:r>
          </a:p>
        </p:txBody>
      </p:sp>
      <p:sp>
        <p:nvSpPr>
          <p:cNvPr id="5" name="ZoneTexte 4"/>
          <p:cNvSpPr txBox="1"/>
          <p:nvPr/>
        </p:nvSpPr>
        <p:spPr>
          <a:xfrm>
            <a:off x="7091064" y="1916832"/>
            <a:ext cx="1578253" cy="369332"/>
          </a:xfrm>
          <a:prstGeom prst="rect">
            <a:avLst/>
          </a:prstGeom>
          <a:noFill/>
        </p:spPr>
        <p:txBody>
          <a:bodyPr wrap="none" rtlCol="0">
            <a:spAutoFit/>
          </a:bodyPr>
          <a:lstStyle/>
          <a:p>
            <a:r>
              <a:rPr lang="fr-FR" dirty="0" smtClean="0"/>
              <a:t>DATVexpress</a:t>
            </a:r>
            <a:endParaRPr lang="fr-FR" dirty="0"/>
          </a:p>
        </p:txBody>
      </p:sp>
      <p:pic>
        <p:nvPicPr>
          <p:cNvPr id="13" name="Imag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404" y="1341529"/>
            <a:ext cx="6429866" cy="1282387"/>
          </a:xfrm>
          <a:prstGeom prst="rect">
            <a:avLst/>
          </a:prstGeom>
        </p:spPr>
      </p:pic>
      <p:pic>
        <p:nvPicPr>
          <p:cNvPr id="14" name="Imag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403" y="2708919"/>
            <a:ext cx="6401033" cy="1298221"/>
          </a:xfrm>
          <a:prstGeom prst="rect">
            <a:avLst/>
          </a:prstGeom>
        </p:spPr>
      </p:pic>
      <p:sp>
        <p:nvSpPr>
          <p:cNvPr id="15" name="ZoneTexte 14"/>
          <p:cNvSpPr txBox="1"/>
          <p:nvPr/>
        </p:nvSpPr>
        <p:spPr>
          <a:xfrm>
            <a:off x="7054452" y="2940503"/>
            <a:ext cx="949940" cy="369332"/>
          </a:xfrm>
          <a:prstGeom prst="rect">
            <a:avLst/>
          </a:prstGeom>
          <a:noFill/>
        </p:spPr>
        <p:txBody>
          <a:bodyPr wrap="none" rtlCol="0">
            <a:spAutoFit/>
          </a:bodyPr>
          <a:lstStyle/>
          <a:p>
            <a:r>
              <a:rPr lang="fr-FR" dirty="0" smtClean="0"/>
              <a:t>PLUTO</a:t>
            </a:r>
            <a:endParaRPr lang="fr-FR" dirty="0"/>
          </a:p>
        </p:txBody>
      </p:sp>
      <p:sp>
        <p:nvSpPr>
          <p:cNvPr id="16" name="ZoneTexte 15"/>
          <p:cNvSpPr txBox="1"/>
          <p:nvPr/>
        </p:nvSpPr>
        <p:spPr>
          <a:xfrm>
            <a:off x="7054452" y="4509120"/>
            <a:ext cx="1595309" cy="369332"/>
          </a:xfrm>
          <a:prstGeom prst="rect">
            <a:avLst/>
          </a:prstGeom>
          <a:noFill/>
        </p:spPr>
        <p:txBody>
          <a:bodyPr wrap="none" rtlCol="0">
            <a:spAutoFit/>
          </a:bodyPr>
          <a:lstStyle/>
          <a:p>
            <a:r>
              <a:rPr lang="fr-FR" dirty="0" err="1" smtClean="0"/>
              <a:t>LimeSDRmini</a:t>
            </a:r>
            <a:endParaRPr lang="fr-FR" dirty="0"/>
          </a:p>
        </p:txBody>
      </p:sp>
      <p:sp>
        <p:nvSpPr>
          <p:cNvPr id="17" name="ZoneTexte 16"/>
          <p:cNvSpPr txBox="1"/>
          <p:nvPr/>
        </p:nvSpPr>
        <p:spPr>
          <a:xfrm>
            <a:off x="7091064" y="5969585"/>
            <a:ext cx="1373005" cy="369332"/>
          </a:xfrm>
          <a:prstGeom prst="rect">
            <a:avLst/>
          </a:prstGeom>
          <a:noFill/>
        </p:spPr>
        <p:txBody>
          <a:bodyPr wrap="none" rtlCol="0">
            <a:spAutoFit/>
          </a:bodyPr>
          <a:lstStyle/>
          <a:p>
            <a:r>
              <a:rPr lang="fr-FR" dirty="0" smtClean="0"/>
              <a:t>DTA107-S2</a:t>
            </a:r>
            <a:endParaRPr lang="fr-FR" dirty="0"/>
          </a:p>
        </p:txBody>
      </p:sp>
      <p:pic>
        <p:nvPicPr>
          <p:cNvPr id="18" name="Imag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403" y="4056037"/>
            <a:ext cx="6401033" cy="1308240"/>
          </a:xfrm>
          <a:prstGeom prst="rect">
            <a:avLst/>
          </a:prstGeom>
        </p:spPr>
      </p:pic>
      <p:pic>
        <p:nvPicPr>
          <p:cNvPr id="19" name="Imag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228" y="5445224"/>
            <a:ext cx="6444208" cy="1304464"/>
          </a:xfrm>
          <a:prstGeom prst="rect">
            <a:avLst/>
          </a:prstGeom>
        </p:spPr>
      </p:pic>
    </p:spTree>
    <p:extLst>
      <p:ext uri="{BB962C8B-B14F-4D97-AF65-F5344CB8AC3E}">
        <p14:creationId xmlns:p14="http://schemas.microsoft.com/office/powerpoint/2010/main" val="235269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470" y="245071"/>
            <a:ext cx="8206871" cy="646331"/>
          </a:xfrm>
          <a:prstGeom prst="rect">
            <a:avLst/>
          </a:prstGeom>
          <a:noFill/>
        </p:spPr>
        <p:txBody>
          <a:bodyPr wrap="square" rtlCol="0">
            <a:spAutoFit/>
          </a:bodyPr>
          <a:lstStyle/>
          <a:p>
            <a:pPr algn="ctr"/>
            <a:r>
              <a:rPr lang="fr-FR" sz="3600" b="1" dirty="0" smtClean="0"/>
              <a:t>Quel modulateur pour du DVB-S2?</a:t>
            </a:r>
            <a:endParaRPr lang="fr-FR" sz="3600" dirty="0"/>
          </a:p>
        </p:txBody>
      </p:sp>
      <p:sp>
        <p:nvSpPr>
          <p:cNvPr id="3" name="ZoneTexte 2"/>
          <p:cNvSpPr txBox="1"/>
          <p:nvPr/>
        </p:nvSpPr>
        <p:spPr>
          <a:xfrm>
            <a:off x="2782072" y="1092251"/>
            <a:ext cx="2465412" cy="400110"/>
          </a:xfrm>
          <a:prstGeom prst="rect">
            <a:avLst/>
          </a:prstGeom>
          <a:noFill/>
        </p:spPr>
        <p:txBody>
          <a:bodyPr wrap="square" rtlCol="0">
            <a:spAutoFit/>
          </a:bodyPr>
          <a:lstStyle/>
          <a:p>
            <a:r>
              <a:rPr lang="fr-FR" sz="2000" b="1" dirty="0" smtClean="0"/>
              <a:t>Conclusions</a:t>
            </a:r>
          </a:p>
        </p:txBody>
      </p:sp>
      <p:sp>
        <p:nvSpPr>
          <p:cNvPr id="5" name="ZoneTexte 4"/>
          <p:cNvSpPr txBox="1"/>
          <p:nvPr/>
        </p:nvSpPr>
        <p:spPr>
          <a:xfrm>
            <a:off x="722819" y="1700808"/>
            <a:ext cx="6438622" cy="369332"/>
          </a:xfrm>
          <a:prstGeom prst="rect">
            <a:avLst/>
          </a:prstGeom>
          <a:noFill/>
        </p:spPr>
        <p:txBody>
          <a:bodyPr wrap="none" rtlCol="0">
            <a:spAutoFit/>
          </a:bodyPr>
          <a:lstStyle/>
          <a:p>
            <a:r>
              <a:rPr lang="fr-FR" dirty="0" smtClean="0">
                <a:solidFill>
                  <a:srgbClr val="FFFF00"/>
                </a:solidFill>
              </a:rPr>
              <a:t>DATVexpress</a:t>
            </a:r>
            <a:r>
              <a:rPr lang="fr-FR" dirty="0" smtClean="0"/>
              <a:t>: Très bonnes performances en DVB-S2 SR250</a:t>
            </a:r>
            <a:endParaRPr lang="fr-FR" dirty="0"/>
          </a:p>
        </p:txBody>
      </p:sp>
      <p:sp>
        <p:nvSpPr>
          <p:cNvPr id="15" name="ZoneTexte 14"/>
          <p:cNvSpPr txBox="1"/>
          <p:nvPr/>
        </p:nvSpPr>
        <p:spPr>
          <a:xfrm>
            <a:off x="722818" y="2258288"/>
            <a:ext cx="8080097" cy="369332"/>
          </a:xfrm>
          <a:prstGeom prst="rect">
            <a:avLst/>
          </a:prstGeom>
          <a:noFill/>
        </p:spPr>
        <p:txBody>
          <a:bodyPr wrap="none" rtlCol="0">
            <a:spAutoFit/>
          </a:bodyPr>
          <a:lstStyle/>
          <a:p>
            <a:r>
              <a:rPr lang="fr-FR" dirty="0" smtClean="0">
                <a:solidFill>
                  <a:srgbClr val="FFFF00"/>
                </a:solidFill>
              </a:rPr>
              <a:t>PLUTO</a:t>
            </a:r>
            <a:r>
              <a:rPr lang="fr-FR" dirty="0" smtClean="0"/>
              <a:t>: performance bien diminuée en DVB-S2, liée au filtrage trop « raide »</a:t>
            </a:r>
            <a:endParaRPr lang="fr-FR" dirty="0"/>
          </a:p>
        </p:txBody>
      </p:sp>
      <p:sp>
        <p:nvSpPr>
          <p:cNvPr id="16" name="ZoneTexte 15"/>
          <p:cNvSpPr txBox="1"/>
          <p:nvPr/>
        </p:nvSpPr>
        <p:spPr>
          <a:xfrm>
            <a:off x="722819" y="2843644"/>
            <a:ext cx="6583918" cy="369332"/>
          </a:xfrm>
          <a:prstGeom prst="rect">
            <a:avLst/>
          </a:prstGeom>
          <a:noFill/>
        </p:spPr>
        <p:txBody>
          <a:bodyPr wrap="none" rtlCol="0">
            <a:spAutoFit/>
          </a:bodyPr>
          <a:lstStyle/>
          <a:p>
            <a:r>
              <a:rPr lang="fr-FR" dirty="0" smtClean="0">
                <a:solidFill>
                  <a:srgbClr val="FFFF00"/>
                </a:solidFill>
              </a:rPr>
              <a:t>LimeSDR mini</a:t>
            </a:r>
            <a:r>
              <a:rPr lang="fr-FR" dirty="0" smtClean="0"/>
              <a:t>:</a:t>
            </a:r>
            <a:r>
              <a:rPr lang="fr-FR" dirty="0"/>
              <a:t> Très bonnes performances en DVB-S2 SR250</a:t>
            </a:r>
            <a:r>
              <a:rPr lang="fr-FR" dirty="0" smtClean="0"/>
              <a:t> </a:t>
            </a:r>
            <a:endParaRPr lang="fr-FR" dirty="0"/>
          </a:p>
        </p:txBody>
      </p:sp>
      <p:sp>
        <p:nvSpPr>
          <p:cNvPr id="17" name="ZoneTexte 16"/>
          <p:cNvSpPr txBox="1"/>
          <p:nvPr/>
        </p:nvSpPr>
        <p:spPr>
          <a:xfrm>
            <a:off x="722818" y="5540513"/>
            <a:ext cx="5784469" cy="369332"/>
          </a:xfrm>
          <a:prstGeom prst="rect">
            <a:avLst/>
          </a:prstGeom>
          <a:noFill/>
        </p:spPr>
        <p:txBody>
          <a:bodyPr wrap="none" rtlCol="0">
            <a:spAutoFit/>
          </a:bodyPr>
          <a:lstStyle/>
          <a:p>
            <a:r>
              <a:rPr lang="fr-FR" dirty="0" smtClean="0">
                <a:solidFill>
                  <a:srgbClr val="FFFF00"/>
                </a:solidFill>
              </a:rPr>
              <a:t>DTA107-S2</a:t>
            </a:r>
            <a:r>
              <a:rPr lang="fr-FR" dirty="0" smtClean="0"/>
              <a:t>: Bonnes </a:t>
            </a:r>
            <a:r>
              <a:rPr lang="fr-FR" dirty="0"/>
              <a:t>performances en DVB-S2 SR250 </a:t>
            </a:r>
          </a:p>
        </p:txBody>
      </p:sp>
      <p:sp>
        <p:nvSpPr>
          <p:cNvPr id="4" name="ZoneTexte 3"/>
          <p:cNvSpPr txBox="1"/>
          <p:nvPr/>
        </p:nvSpPr>
        <p:spPr>
          <a:xfrm>
            <a:off x="971600" y="3222501"/>
            <a:ext cx="7920880" cy="2369880"/>
          </a:xfrm>
          <a:prstGeom prst="rect">
            <a:avLst/>
          </a:prstGeom>
          <a:solidFill>
            <a:srgbClr val="FF0000">
              <a:alpha val="63000"/>
            </a:srgbClr>
          </a:solidFill>
        </p:spPr>
        <p:txBody>
          <a:bodyPr wrap="square" rtlCol="0">
            <a:spAutoFit/>
          </a:bodyPr>
          <a:lstStyle/>
          <a:p>
            <a:r>
              <a:rPr lang="fr-FR" u="sng" dirty="0"/>
              <a:t>Lime mini :   ATTENTION : DANGER !! :</a:t>
            </a:r>
            <a:endParaRPr lang="fr-FR" dirty="0"/>
          </a:p>
          <a:p>
            <a:pPr lvl="0"/>
            <a:r>
              <a:rPr lang="fr-FR" sz="1600" dirty="0"/>
              <a:t>le changement de niveau du curseur dans le soft entraine l’émission d’un « </a:t>
            </a:r>
            <a:r>
              <a:rPr lang="fr-FR" sz="1600" dirty="0" err="1"/>
              <a:t>burst</a:t>
            </a:r>
            <a:r>
              <a:rPr lang="fr-FR" sz="1600" dirty="0"/>
              <a:t> » à pleine puissance avant de revenir au niveau demandé, ceci est causé par une procédure de </a:t>
            </a:r>
            <a:r>
              <a:rPr lang="fr-FR" sz="1600" dirty="0" err="1"/>
              <a:t>re</a:t>
            </a:r>
            <a:r>
              <a:rPr lang="fr-FR" sz="1600" dirty="0"/>
              <a:t> étalonnage	</a:t>
            </a:r>
          </a:p>
          <a:p>
            <a:r>
              <a:rPr lang="fr-FR" sz="1600" u="sng" dirty="0"/>
              <a:t>Si vous avez des amplificateurs en fonctionnement derrière, ils courent des risques !</a:t>
            </a:r>
            <a:endParaRPr lang="fr-FR" sz="1600" dirty="0"/>
          </a:p>
          <a:p>
            <a:pPr lvl="0"/>
            <a:r>
              <a:rPr lang="fr-FR" sz="1600" dirty="0"/>
              <a:t>le changement de niveau du curseur dans le soft entraine l’émission d’un « </a:t>
            </a:r>
            <a:r>
              <a:rPr lang="fr-FR" sz="1600" dirty="0" err="1"/>
              <a:t>burst</a:t>
            </a:r>
            <a:r>
              <a:rPr lang="fr-FR" sz="1600" dirty="0"/>
              <a:t> » à pleine puissance </a:t>
            </a:r>
            <a:r>
              <a:rPr lang="fr-FR" sz="1600" u="sng" dirty="0"/>
              <a:t>MEME SI vous êtes en mode PTT OFF</a:t>
            </a:r>
            <a:r>
              <a:rPr lang="fr-FR" sz="1600" dirty="0"/>
              <a:t>, c’est-à-dire même si le Lime mini est supposé ne pas être en émission ! c’est encore plus dangereux </a:t>
            </a:r>
            <a:r>
              <a:rPr lang="fr-FR" sz="1600" dirty="0" smtClean="0"/>
              <a:t>!</a:t>
            </a:r>
          </a:p>
          <a:p>
            <a:pPr lvl="0"/>
            <a:r>
              <a:rPr lang="fr-FR" sz="1600" dirty="0" smtClean="0"/>
              <a:t>Autre </a:t>
            </a:r>
            <a:r>
              <a:rPr lang="fr-FR" sz="1600" dirty="0" err="1" smtClean="0"/>
              <a:t>pb</a:t>
            </a:r>
            <a:r>
              <a:rPr lang="fr-FR" sz="1600" dirty="0" smtClean="0"/>
              <a:t>: Version LP11 du soft DATVexpress </a:t>
            </a:r>
            <a:r>
              <a:rPr lang="fr-FR" sz="1600" dirty="0" err="1" smtClean="0"/>
              <a:t>Transmitter</a:t>
            </a:r>
            <a:r>
              <a:rPr lang="fr-FR" sz="1600" dirty="0" smtClean="0"/>
              <a:t> =&gt; ne module pas toujours </a:t>
            </a:r>
            <a:endParaRPr lang="fr-FR" dirty="0"/>
          </a:p>
        </p:txBody>
      </p:sp>
      <p:sp>
        <p:nvSpPr>
          <p:cNvPr id="20" name="ZoneTexte 19"/>
          <p:cNvSpPr txBox="1"/>
          <p:nvPr/>
        </p:nvSpPr>
        <p:spPr>
          <a:xfrm>
            <a:off x="722819" y="6067898"/>
            <a:ext cx="6429965" cy="369332"/>
          </a:xfrm>
          <a:prstGeom prst="rect">
            <a:avLst/>
          </a:prstGeom>
          <a:noFill/>
        </p:spPr>
        <p:txBody>
          <a:bodyPr wrap="none" rtlCol="0">
            <a:spAutoFit/>
          </a:bodyPr>
          <a:lstStyle/>
          <a:p>
            <a:r>
              <a:rPr lang="fr-FR" i="1" dirty="0" smtClean="0">
                <a:solidFill>
                  <a:srgbClr val="FFFF00"/>
                </a:solidFill>
              </a:rPr>
              <a:t>RaspberryPi</a:t>
            </a:r>
            <a:r>
              <a:rPr lang="fr-FR" i="1" dirty="0" smtClean="0"/>
              <a:t>: Non testé en DVB-S2, interface en construction</a:t>
            </a:r>
            <a:endParaRPr lang="fr-FR" i="1" dirty="0"/>
          </a:p>
        </p:txBody>
      </p:sp>
    </p:spTree>
    <p:extLst>
      <p:ext uri="{BB962C8B-B14F-4D97-AF65-F5344CB8AC3E}">
        <p14:creationId xmlns:p14="http://schemas.microsoft.com/office/powerpoint/2010/main" val="1571091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260648"/>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683568" y="1556792"/>
            <a:ext cx="7632848" cy="5078313"/>
          </a:xfrm>
          <a:prstGeom prst="rect">
            <a:avLst/>
          </a:prstGeom>
          <a:noFill/>
        </p:spPr>
        <p:txBody>
          <a:bodyPr wrap="square" rtlCol="0">
            <a:spAutoFit/>
          </a:bodyPr>
          <a:lstStyle/>
          <a:p>
            <a:r>
              <a:rPr lang="fr-FR" dirty="0" smtClean="0"/>
              <a:t>Notre modulateur va nous envoyer un flux de données numériques appelées Transport Stream (Flux Transport).</a:t>
            </a:r>
          </a:p>
          <a:p>
            <a:endParaRPr lang="fr-FR" dirty="0" smtClean="0"/>
          </a:p>
          <a:p>
            <a:r>
              <a:rPr lang="fr-FR" dirty="0" smtClean="0">
                <a:solidFill>
                  <a:srgbClr val="FFFF00"/>
                </a:solidFill>
              </a:rPr>
              <a:t>La </a:t>
            </a:r>
            <a:r>
              <a:rPr lang="fr-FR" dirty="0">
                <a:solidFill>
                  <a:srgbClr val="FFFF00"/>
                </a:solidFill>
              </a:rPr>
              <a:t>réception </a:t>
            </a:r>
            <a:r>
              <a:rPr lang="fr-FR" dirty="0" smtClean="0">
                <a:solidFill>
                  <a:srgbClr val="FFFF00"/>
                </a:solidFill>
              </a:rPr>
              <a:t>va dépendre énormément de la qualité du flux TS</a:t>
            </a:r>
          </a:p>
          <a:p>
            <a:endParaRPr lang="fr-FR" dirty="0">
              <a:solidFill>
                <a:srgbClr val="FFFF00"/>
              </a:solidFill>
            </a:endParaRPr>
          </a:p>
          <a:p>
            <a:r>
              <a:rPr lang="fr-FR" dirty="0" smtClean="0"/>
              <a:t>Malheureusement dans beaucoup de tests ou rapports sur des modulateurs DATV, on nous parle uniquement de la modulation, très rarement de la qualité du flux numérique qui est pourtant </a:t>
            </a:r>
            <a:r>
              <a:rPr lang="fr-FR" dirty="0" smtClean="0">
                <a:solidFill>
                  <a:srgbClr val="FFFF00"/>
                </a:solidFill>
              </a:rPr>
              <a:t>aussi important</a:t>
            </a:r>
            <a:r>
              <a:rPr lang="fr-FR" dirty="0" smtClean="0"/>
              <a:t>.</a:t>
            </a:r>
          </a:p>
          <a:p>
            <a:endParaRPr lang="fr-FR" dirty="0"/>
          </a:p>
          <a:p>
            <a:r>
              <a:rPr lang="fr-FR" dirty="0" smtClean="0"/>
              <a:t>Il ne sert à rien de recevoir un « beau » signal si le contenu est complétement dégradé:</a:t>
            </a:r>
          </a:p>
          <a:p>
            <a:pPr marL="742950" lvl="1" indent="-285750">
              <a:buFontTx/>
              <a:buChar char="-"/>
            </a:pPr>
            <a:r>
              <a:rPr lang="fr-FR" dirty="0" smtClean="0"/>
              <a:t>Image mal encodée, de très basse définition.</a:t>
            </a:r>
          </a:p>
          <a:p>
            <a:pPr marL="742950" lvl="1" indent="-285750">
              <a:buFontTx/>
              <a:buChar char="-"/>
            </a:pPr>
            <a:r>
              <a:rPr lang="fr-FR" dirty="0" smtClean="0"/>
              <a:t>Mauvais format d’image </a:t>
            </a:r>
          </a:p>
          <a:p>
            <a:pPr marL="742950" lvl="1" indent="-285750">
              <a:buFontTx/>
              <a:buChar char="-"/>
            </a:pPr>
            <a:r>
              <a:rPr lang="fr-FR" dirty="0" smtClean="0"/>
              <a:t>Vidéo qui saccade et qui gèle</a:t>
            </a:r>
          </a:p>
          <a:p>
            <a:pPr marL="742950" lvl="1" indent="-285750">
              <a:buFontTx/>
              <a:buChar char="-"/>
            </a:pPr>
            <a:r>
              <a:rPr lang="fr-FR" dirty="0" smtClean="0"/>
              <a:t>Vidéo qui met du temps à s’afficher</a:t>
            </a:r>
          </a:p>
          <a:p>
            <a:pPr marL="742950" lvl="1" indent="-285750">
              <a:buFontTx/>
              <a:buChar char="-"/>
            </a:pPr>
            <a:r>
              <a:rPr lang="fr-FR" dirty="0" smtClean="0"/>
              <a:t>Audio mauvaise ou non synchrone</a:t>
            </a:r>
          </a:p>
          <a:p>
            <a:pPr marL="742950" lvl="1" indent="-285750">
              <a:buFontTx/>
              <a:buChar char="-"/>
            </a:pPr>
            <a:r>
              <a:rPr lang="fr-FR" dirty="0" smtClean="0"/>
              <a:t>…</a:t>
            </a:r>
          </a:p>
          <a:p>
            <a:r>
              <a:rPr lang="fr-FR" dirty="0" smtClean="0">
                <a:solidFill>
                  <a:srgbClr val="FFFF00"/>
                </a:solidFill>
              </a:rPr>
              <a:t>Nous abordons ici cet aspect un peu plus complexe et surtout mal connu</a:t>
            </a:r>
            <a:r>
              <a:rPr lang="fr-FR" dirty="0" smtClean="0"/>
              <a:t>.</a:t>
            </a:r>
            <a:endParaRPr lang="fr-FR" dirty="0"/>
          </a:p>
        </p:txBody>
      </p:sp>
    </p:spTree>
    <p:extLst>
      <p:ext uri="{BB962C8B-B14F-4D97-AF65-F5344CB8AC3E}">
        <p14:creationId xmlns:p14="http://schemas.microsoft.com/office/powerpoint/2010/main" val="56554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899617" y="1050995"/>
            <a:ext cx="3936801" cy="369332"/>
          </a:xfrm>
          <a:prstGeom prst="rect">
            <a:avLst/>
          </a:prstGeom>
          <a:noFill/>
        </p:spPr>
        <p:txBody>
          <a:bodyPr wrap="square" rtlCol="0">
            <a:spAutoFit/>
          </a:bodyPr>
          <a:lstStyle/>
          <a:p>
            <a:r>
              <a:rPr lang="fr-FR" b="1" dirty="0"/>
              <a:t>Fabrication du flux </a:t>
            </a:r>
            <a:r>
              <a:rPr lang="fr-FR" b="1" dirty="0" smtClean="0"/>
              <a:t>transport</a:t>
            </a:r>
            <a:endParaRPr lang="fr-FR" dirty="0"/>
          </a:p>
        </p:txBody>
      </p:sp>
      <p:sp>
        <p:nvSpPr>
          <p:cNvPr id="5" name="ZoneTexte 4"/>
          <p:cNvSpPr txBox="1"/>
          <p:nvPr/>
        </p:nvSpPr>
        <p:spPr>
          <a:xfrm>
            <a:off x="6516216" y="2573615"/>
            <a:ext cx="2544286" cy="830997"/>
          </a:xfrm>
          <a:prstGeom prst="rect">
            <a:avLst/>
          </a:prstGeom>
          <a:noFill/>
        </p:spPr>
        <p:txBody>
          <a:bodyPr wrap="none" rtlCol="0">
            <a:spAutoFit/>
          </a:bodyPr>
          <a:lstStyle/>
          <a:p>
            <a:r>
              <a:rPr lang="fr-FR" sz="1600" dirty="0" smtClean="0"/>
              <a:t>PCR: </a:t>
            </a:r>
          </a:p>
          <a:p>
            <a:r>
              <a:rPr lang="fr-FR" sz="1600" dirty="0" smtClean="0"/>
              <a:t>Program Clock Reference</a:t>
            </a:r>
          </a:p>
          <a:p>
            <a:r>
              <a:rPr lang="fr-FR" sz="1600" dirty="0" smtClean="0"/>
              <a:t>27MHz</a:t>
            </a:r>
            <a:endParaRPr lang="fr-FR" sz="1600" dirty="0"/>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424916"/>
            <a:ext cx="5853848" cy="5229200"/>
          </a:xfrm>
          <a:prstGeom prst="rect">
            <a:avLst/>
          </a:prstGeom>
        </p:spPr>
      </p:pic>
    </p:spTree>
    <p:extLst>
      <p:ext uri="{BB962C8B-B14F-4D97-AF65-F5344CB8AC3E}">
        <p14:creationId xmlns:p14="http://schemas.microsoft.com/office/powerpoint/2010/main" val="2483040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43905" y="404664"/>
            <a:ext cx="7632848" cy="1815882"/>
          </a:xfrm>
          <a:prstGeom prst="rect">
            <a:avLst/>
          </a:prstGeom>
          <a:noFill/>
        </p:spPr>
        <p:txBody>
          <a:bodyPr wrap="square" rtlCol="0">
            <a:spAutoFit/>
          </a:bodyPr>
          <a:lstStyle/>
          <a:p>
            <a:r>
              <a:rPr lang="fr-FR" sz="2800" b="1" dirty="0"/>
              <a:t>Quel choix pour un </a:t>
            </a:r>
            <a:r>
              <a:rPr lang="fr-FR" sz="2800" b="1" dirty="0" smtClean="0"/>
              <a:t>émetteur </a:t>
            </a:r>
            <a:r>
              <a:rPr lang="fr-FR" sz="2800" b="1" dirty="0"/>
              <a:t>DATV </a:t>
            </a:r>
            <a:r>
              <a:rPr lang="fr-FR" sz="2800" b="1" dirty="0" smtClean="0"/>
              <a:t>bas </a:t>
            </a:r>
            <a:r>
              <a:rPr lang="fr-FR" sz="2800" b="1" dirty="0"/>
              <a:t>débit performant pouvant coder en H264 et moduler du DVB-S2 QPSK sur 437 MHz et 1255 MHz pour attaquer mon ampli </a:t>
            </a:r>
            <a:r>
              <a:rPr lang="fr-FR" sz="2800" b="1" dirty="0" smtClean="0"/>
              <a:t>QRO</a:t>
            </a:r>
            <a:endParaRPr lang="fr-FR" dirty="0"/>
          </a:p>
        </p:txBody>
      </p:sp>
      <p:sp>
        <p:nvSpPr>
          <p:cNvPr id="3" name="ZoneTexte 2"/>
          <p:cNvSpPr txBox="1"/>
          <p:nvPr/>
        </p:nvSpPr>
        <p:spPr>
          <a:xfrm>
            <a:off x="510173" y="2529483"/>
            <a:ext cx="7734235" cy="3231654"/>
          </a:xfrm>
          <a:prstGeom prst="rect">
            <a:avLst/>
          </a:prstGeom>
          <a:noFill/>
        </p:spPr>
        <p:txBody>
          <a:bodyPr wrap="square" rtlCol="0">
            <a:spAutoFit/>
          </a:bodyPr>
          <a:lstStyle/>
          <a:p>
            <a:r>
              <a:rPr lang="fr-FR" sz="2000" dirty="0"/>
              <a:t>Plusieurs problèmes à résoudre </a:t>
            </a:r>
            <a:r>
              <a:rPr lang="fr-FR" sz="2000" dirty="0" smtClean="0"/>
              <a:t>:</a:t>
            </a:r>
          </a:p>
          <a:p>
            <a:endParaRPr lang="fr-FR" sz="2000" dirty="0"/>
          </a:p>
          <a:p>
            <a:pPr marL="285750" lvl="0" indent="-285750">
              <a:buFont typeface="Arial" panose="020B0604020202020204" pitchFamily="34" charset="0"/>
              <a:buChar char="•"/>
            </a:pPr>
            <a:r>
              <a:rPr lang="fr-FR" sz="2000" b="1" dirty="0"/>
              <a:t>Les sources vidéo/audio </a:t>
            </a:r>
            <a:endParaRPr lang="fr-FR" sz="2000" dirty="0"/>
          </a:p>
          <a:p>
            <a:pPr marL="285750" lvl="0" indent="-285750">
              <a:buFont typeface="Arial" panose="020B0604020202020204" pitchFamily="34" charset="0"/>
              <a:buChar char="•"/>
            </a:pPr>
            <a:r>
              <a:rPr lang="fr-FR" sz="2000" b="1" dirty="0"/>
              <a:t>L’encodage H264 pour la </a:t>
            </a:r>
            <a:r>
              <a:rPr lang="fr-FR" sz="2000" b="1" dirty="0" smtClean="0"/>
              <a:t>vidéo</a:t>
            </a:r>
          </a:p>
          <a:p>
            <a:pPr marL="285750" lvl="0" indent="-285750">
              <a:buFont typeface="Arial" panose="020B0604020202020204" pitchFamily="34" charset="0"/>
              <a:buChar char="•"/>
            </a:pPr>
            <a:r>
              <a:rPr lang="fr-FR" sz="2000" b="1" dirty="0" smtClean="0"/>
              <a:t>L’encodage Mpeg </a:t>
            </a:r>
            <a:r>
              <a:rPr lang="fr-FR" sz="2000" b="1" dirty="0"/>
              <a:t>audio ou AAC pour l’audio</a:t>
            </a:r>
            <a:endParaRPr lang="fr-FR" sz="2000" dirty="0"/>
          </a:p>
          <a:p>
            <a:pPr marL="285750" lvl="0" indent="-285750">
              <a:buFont typeface="Arial" panose="020B0604020202020204" pitchFamily="34" charset="0"/>
              <a:buChar char="•"/>
            </a:pPr>
            <a:r>
              <a:rPr lang="fr-FR" sz="2000" b="1" dirty="0"/>
              <a:t>Le multiplexage et fabrication du TS (Transport Stream)</a:t>
            </a:r>
            <a:endParaRPr lang="fr-FR" sz="2000" dirty="0"/>
          </a:p>
          <a:p>
            <a:pPr marL="285750" lvl="0" indent="-285750">
              <a:buFont typeface="Arial" panose="020B0604020202020204" pitchFamily="34" charset="0"/>
              <a:buChar char="•"/>
            </a:pPr>
            <a:r>
              <a:rPr lang="fr-FR" sz="2000" b="1" dirty="0"/>
              <a:t>Le modulateur</a:t>
            </a:r>
            <a:endParaRPr lang="fr-FR" sz="2000" dirty="0"/>
          </a:p>
          <a:p>
            <a:pPr marL="285750" lvl="0" indent="-285750">
              <a:buFont typeface="Arial" panose="020B0604020202020204" pitchFamily="34" charset="0"/>
              <a:buChar char="•"/>
            </a:pPr>
            <a:r>
              <a:rPr lang="fr-FR" sz="2000" b="1" dirty="0"/>
              <a:t>L’amplification jusqu’à 1,25W avec des épaules largement &gt;40dB </a:t>
            </a:r>
            <a:endParaRPr lang="fr-FR" sz="2000" dirty="0"/>
          </a:p>
          <a:p>
            <a:endParaRPr lang="fr-FR" sz="2400" dirty="0"/>
          </a:p>
        </p:txBody>
      </p:sp>
    </p:spTree>
    <p:extLst>
      <p:ext uri="{BB962C8B-B14F-4D97-AF65-F5344CB8AC3E}">
        <p14:creationId xmlns:p14="http://schemas.microsoft.com/office/powerpoint/2010/main" val="76905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415317" y="1050995"/>
            <a:ext cx="7632848" cy="369332"/>
          </a:xfrm>
          <a:prstGeom prst="rect">
            <a:avLst/>
          </a:prstGeom>
          <a:noFill/>
        </p:spPr>
        <p:txBody>
          <a:bodyPr wrap="square" rtlCol="0">
            <a:spAutoFit/>
          </a:bodyPr>
          <a:lstStyle/>
          <a:p>
            <a:r>
              <a:rPr lang="fr-FR" b="1" dirty="0"/>
              <a:t>Fabrication du flux </a:t>
            </a:r>
            <a:r>
              <a:rPr lang="fr-FR" b="1" dirty="0" smtClean="0"/>
              <a:t>transport contenant un seul programme (DATV)</a:t>
            </a:r>
            <a:endParaRPr lang="fr-FR"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639" y="1444735"/>
            <a:ext cx="7632848" cy="3168139"/>
          </a:xfrm>
          <a:prstGeom prst="rect">
            <a:avLst/>
          </a:prstGeom>
        </p:spPr>
      </p:pic>
      <p:sp>
        <p:nvSpPr>
          <p:cNvPr id="4" name="ZoneTexte 3"/>
          <p:cNvSpPr txBox="1"/>
          <p:nvPr/>
        </p:nvSpPr>
        <p:spPr>
          <a:xfrm>
            <a:off x="323528" y="4725144"/>
            <a:ext cx="8051070" cy="1754326"/>
          </a:xfrm>
          <a:prstGeom prst="rect">
            <a:avLst/>
          </a:prstGeom>
          <a:noFill/>
        </p:spPr>
        <p:txBody>
          <a:bodyPr wrap="square" rtlCol="0">
            <a:spAutoFit/>
          </a:bodyPr>
          <a:lstStyle/>
          <a:p>
            <a:r>
              <a:rPr lang="fr-FR" dirty="0" smtClean="0"/>
              <a:t>Les sources numérisées et compressées donnent des flux élémentaires (ES) mis en paquets: les PES (</a:t>
            </a:r>
            <a:r>
              <a:rPr lang="fr-FR" dirty="0" err="1" smtClean="0"/>
              <a:t>Packetized</a:t>
            </a:r>
            <a:r>
              <a:rPr lang="fr-FR" dirty="0" smtClean="0"/>
              <a:t> </a:t>
            </a:r>
            <a:r>
              <a:rPr lang="fr-FR" dirty="0" err="1" smtClean="0"/>
              <a:t>Elementary</a:t>
            </a:r>
            <a:r>
              <a:rPr lang="fr-FR" dirty="0" smtClean="0"/>
              <a:t> Stream) </a:t>
            </a:r>
          </a:p>
          <a:p>
            <a:r>
              <a:rPr lang="fr-FR" dirty="0" smtClean="0"/>
              <a:t>Le multiplexeur va décomposer ces packets longs en packets de 188 octets, rajouter des packets d’information (PAT, PMT,…)</a:t>
            </a:r>
          </a:p>
          <a:p>
            <a:r>
              <a:rPr lang="fr-FR" dirty="0" smtClean="0"/>
              <a:t>Les packets vont contenir régulièrement des informations de synchronisation:</a:t>
            </a:r>
          </a:p>
          <a:p>
            <a:r>
              <a:rPr lang="fr-FR" dirty="0" smtClean="0"/>
              <a:t>PCR, PTS et DTS.</a:t>
            </a:r>
            <a:endParaRPr lang="fr-FR" dirty="0"/>
          </a:p>
        </p:txBody>
      </p:sp>
    </p:spTree>
    <p:extLst>
      <p:ext uri="{BB962C8B-B14F-4D97-AF65-F5344CB8AC3E}">
        <p14:creationId xmlns:p14="http://schemas.microsoft.com/office/powerpoint/2010/main" val="3800024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323528" y="5877272"/>
            <a:ext cx="8136904" cy="646331"/>
          </a:xfrm>
          <a:prstGeom prst="rect">
            <a:avLst/>
          </a:prstGeom>
          <a:noFill/>
        </p:spPr>
        <p:txBody>
          <a:bodyPr wrap="square" rtlCol="0">
            <a:spAutoFit/>
          </a:bodyPr>
          <a:lstStyle/>
          <a:p>
            <a:pPr algn="ctr"/>
            <a:r>
              <a:rPr lang="fr-FR" b="1" dirty="0" smtClean="0"/>
              <a:t>Observation du </a:t>
            </a:r>
            <a:r>
              <a:rPr lang="fr-FR" b="1" dirty="0"/>
              <a:t>flux </a:t>
            </a:r>
            <a:r>
              <a:rPr lang="fr-FR" b="1" dirty="0" smtClean="0"/>
              <a:t>transport avec TS Packet </a:t>
            </a:r>
            <a:r>
              <a:rPr lang="fr-FR" b="1" dirty="0" err="1" smtClean="0"/>
              <a:t>viewer</a:t>
            </a:r>
            <a:endParaRPr lang="fr-FR" b="1" dirty="0"/>
          </a:p>
          <a:p>
            <a:pPr algn="ctr"/>
            <a:r>
              <a:rPr lang="fr-FR" dirty="0" smtClean="0">
                <a:solidFill>
                  <a:srgbClr val="FFFF00"/>
                </a:solidFill>
              </a:rPr>
              <a:t>Chaque type de paquet est repéré par son PID</a:t>
            </a:r>
            <a:endParaRPr lang="fr-FR" dirty="0">
              <a:solidFill>
                <a:srgbClr val="FFFF00"/>
              </a:solidFill>
            </a:endParaRPr>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1073121"/>
            <a:ext cx="7704856" cy="4724452"/>
          </a:xfrm>
          <a:prstGeom prst="rect">
            <a:avLst/>
          </a:prstGeom>
        </p:spPr>
      </p:pic>
    </p:spTree>
    <p:extLst>
      <p:ext uri="{BB962C8B-B14F-4D97-AF65-F5344CB8AC3E}">
        <p14:creationId xmlns:p14="http://schemas.microsoft.com/office/powerpoint/2010/main" val="8438416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683927" y="1018754"/>
            <a:ext cx="6460939" cy="400110"/>
          </a:xfrm>
          <a:prstGeom prst="rect">
            <a:avLst/>
          </a:prstGeom>
          <a:noFill/>
        </p:spPr>
        <p:txBody>
          <a:bodyPr wrap="square" rtlCol="0">
            <a:spAutoFit/>
          </a:bodyPr>
          <a:lstStyle/>
          <a:p>
            <a:r>
              <a:rPr lang="fr-FR" sz="2000" b="1" dirty="0" smtClean="0"/>
              <a:t>Les informations de synchronisation (</a:t>
            </a:r>
            <a:r>
              <a:rPr lang="fr-FR" sz="2000" b="1" dirty="0" err="1" smtClean="0"/>
              <a:t>TimeStamp</a:t>
            </a:r>
            <a:r>
              <a:rPr lang="fr-FR" sz="2000" b="1" dirty="0" smtClean="0"/>
              <a:t>)</a:t>
            </a:r>
            <a:endParaRPr lang="fr-FR" sz="2000" dirty="0"/>
          </a:p>
        </p:txBody>
      </p:sp>
      <p:sp>
        <p:nvSpPr>
          <p:cNvPr id="4" name="ZoneTexte 3"/>
          <p:cNvSpPr txBox="1"/>
          <p:nvPr/>
        </p:nvSpPr>
        <p:spPr>
          <a:xfrm>
            <a:off x="323528" y="1434069"/>
            <a:ext cx="8136904" cy="5232202"/>
          </a:xfrm>
          <a:prstGeom prst="rect">
            <a:avLst/>
          </a:prstGeom>
          <a:noFill/>
        </p:spPr>
        <p:txBody>
          <a:bodyPr wrap="square" rtlCol="0">
            <a:spAutoFit/>
          </a:bodyPr>
          <a:lstStyle/>
          <a:p>
            <a:r>
              <a:rPr lang="fr-FR" b="1" dirty="0">
                <a:solidFill>
                  <a:srgbClr val="FFFF00"/>
                </a:solidFill>
              </a:rPr>
              <a:t>PCR</a:t>
            </a:r>
            <a:r>
              <a:rPr lang="fr-FR" dirty="0"/>
              <a:t> : </a:t>
            </a:r>
            <a:r>
              <a:rPr lang="fr-FR" dirty="0">
                <a:solidFill>
                  <a:srgbClr val="FFFF00"/>
                </a:solidFill>
              </a:rPr>
              <a:t>Programme Clock Reference</a:t>
            </a:r>
            <a:r>
              <a:rPr lang="fr-FR" dirty="0"/>
              <a:t> : l’horloge de référence du programme. C’est avant tout l’élément essentiel pour un décodage correct d’ un TS.</a:t>
            </a:r>
          </a:p>
          <a:p>
            <a:r>
              <a:rPr lang="fr-FR" dirty="0"/>
              <a:t>En DVB, les PCR doivent être indiqués au maximum toutes les 40ms et leur précision doit être inférieure à 0,5 µs (500 ns). C’est la base principale pour la synchronisation de tous les rendus vidéo et audio</a:t>
            </a:r>
            <a:r>
              <a:rPr lang="fr-FR" dirty="0" smtClean="0"/>
              <a:t>.</a:t>
            </a:r>
          </a:p>
          <a:p>
            <a:endParaRPr lang="fr-FR" dirty="0"/>
          </a:p>
          <a:p>
            <a:r>
              <a:rPr lang="fr-FR" b="1" dirty="0">
                <a:solidFill>
                  <a:srgbClr val="FFFF00"/>
                </a:solidFill>
              </a:rPr>
              <a:t>DTS</a:t>
            </a:r>
            <a:r>
              <a:rPr lang="fr-FR" dirty="0"/>
              <a:t>: </a:t>
            </a:r>
            <a:r>
              <a:rPr lang="fr-FR" dirty="0">
                <a:solidFill>
                  <a:srgbClr val="FFFF00"/>
                </a:solidFill>
              </a:rPr>
              <a:t>Decode Time Stamp</a:t>
            </a:r>
            <a:r>
              <a:rPr lang="fr-FR" dirty="0"/>
              <a:t> : indique à quel moment les données doivent être décodées, utile pour les images d’une structure IBP qui sont en désordre avant de les présenter</a:t>
            </a:r>
            <a:r>
              <a:rPr lang="fr-FR" dirty="0" smtClean="0"/>
              <a:t>.</a:t>
            </a:r>
          </a:p>
          <a:p>
            <a:endParaRPr lang="fr-FR" dirty="0"/>
          </a:p>
          <a:p>
            <a:r>
              <a:rPr lang="fr-FR" b="1" dirty="0">
                <a:solidFill>
                  <a:srgbClr val="FFFF00"/>
                </a:solidFill>
              </a:rPr>
              <a:t>PTS</a:t>
            </a:r>
            <a:r>
              <a:rPr lang="fr-FR" dirty="0"/>
              <a:t>: </a:t>
            </a:r>
            <a:r>
              <a:rPr lang="fr-FR" dirty="0">
                <a:solidFill>
                  <a:srgbClr val="FFFF00"/>
                </a:solidFill>
              </a:rPr>
              <a:t>Presentation Time Stamp</a:t>
            </a:r>
            <a:r>
              <a:rPr lang="fr-FR" dirty="0"/>
              <a:t> : indique à quel moment une image ou un son doit être présenté</a:t>
            </a:r>
            <a:r>
              <a:rPr lang="fr-FR" dirty="0" smtClean="0"/>
              <a:t>.</a:t>
            </a:r>
          </a:p>
          <a:p>
            <a:endParaRPr lang="fr-FR" dirty="0"/>
          </a:p>
          <a:p>
            <a:r>
              <a:rPr lang="fr-FR" sz="1600" i="1" dirty="0"/>
              <a:t>Les PCR sont calculés par rapport à une </a:t>
            </a:r>
            <a:r>
              <a:rPr lang="fr-FR" sz="1600" i="1" dirty="0">
                <a:solidFill>
                  <a:srgbClr val="FFFF00"/>
                </a:solidFill>
              </a:rPr>
              <a:t>horloge de 27 Mhz </a:t>
            </a:r>
            <a:r>
              <a:rPr lang="fr-FR" sz="1600" i="1" dirty="0"/>
              <a:t>et sont </a:t>
            </a:r>
            <a:r>
              <a:rPr lang="fr-FR" sz="1600" i="1" dirty="0" smtClean="0"/>
              <a:t>codés </a:t>
            </a:r>
            <a:r>
              <a:rPr lang="fr-FR" sz="1600" i="1" dirty="0"/>
              <a:t>en 2 valeurs : une sur 33bits : </a:t>
            </a:r>
            <a:r>
              <a:rPr lang="fr-FR" sz="1600" i="1" dirty="0" smtClean="0">
                <a:solidFill>
                  <a:srgbClr val="FFFF00"/>
                </a:solidFill>
              </a:rPr>
              <a:t>PCR_base </a:t>
            </a:r>
            <a:r>
              <a:rPr lang="fr-FR" sz="1600" i="1" dirty="0"/>
              <a:t>(horloge 90kHz) et une de 9 bits : </a:t>
            </a:r>
            <a:r>
              <a:rPr lang="fr-FR" sz="1600" i="1" dirty="0" smtClean="0">
                <a:solidFill>
                  <a:srgbClr val="FFFF00"/>
                </a:solidFill>
              </a:rPr>
              <a:t>PCR_extension </a:t>
            </a:r>
            <a:r>
              <a:rPr lang="fr-FR" sz="1600" i="1" dirty="0"/>
              <a:t>(horloge de 27MHz</a:t>
            </a:r>
            <a:r>
              <a:rPr lang="fr-FR" sz="1600" i="1" dirty="0" smtClean="0"/>
              <a:t>).Les </a:t>
            </a:r>
            <a:r>
              <a:rPr lang="fr-FR" sz="1600" i="1" dirty="0">
                <a:solidFill>
                  <a:srgbClr val="FFFF00"/>
                </a:solidFill>
              </a:rPr>
              <a:t>PTS</a:t>
            </a:r>
            <a:r>
              <a:rPr lang="fr-FR" sz="1600" i="1" dirty="0"/>
              <a:t> ou </a:t>
            </a:r>
            <a:r>
              <a:rPr lang="fr-FR" sz="1600" i="1" dirty="0">
                <a:solidFill>
                  <a:srgbClr val="FFFF00"/>
                </a:solidFill>
              </a:rPr>
              <a:t>DTS</a:t>
            </a:r>
            <a:r>
              <a:rPr lang="fr-FR" sz="1600" i="1" dirty="0"/>
              <a:t> sont calculés sur </a:t>
            </a:r>
            <a:r>
              <a:rPr lang="fr-FR" sz="1600" i="1" dirty="0">
                <a:solidFill>
                  <a:srgbClr val="FFFF00"/>
                </a:solidFill>
              </a:rPr>
              <a:t>l’horloge 90 kHz </a:t>
            </a:r>
            <a:r>
              <a:rPr lang="fr-FR" sz="1600" i="1" dirty="0"/>
              <a:t>et codés sur 33bits</a:t>
            </a:r>
            <a:r>
              <a:rPr lang="fr-FR" sz="1600" i="1" dirty="0" smtClean="0"/>
              <a:t>.</a:t>
            </a:r>
          </a:p>
          <a:p>
            <a:endParaRPr lang="fr-FR" sz="1600" dirty="0"/>
          </a:p>
          <a:p>
            <a:r>
              <a:rPr lang="fr-FR" dirty="0"/>
              <a:t>Nous trouverons donc pour chaque programme, les PCR, les PTS audio, les DTS vidéo et les PTS vidéo. </a:t>
            </a:r>
          </a:p>
        </p:txBody>
      </p:sp>
    </p:spTree>
    <p:extLst>
      <p:ext uri="{BB962C8B-B14F-4D97-AF65-F5344CB8AC3E}">
        <p14:creationId xmlns:p14="http://schemas.microsoft.com/office/powerpoint/2010/main" val="2775509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765466" y="1019385"/>
            <a:ext cx="6460939" cy="400110"/>
          </a:xfrm>
          <a:prstGeom prst="rect">
            <a:avLst/>
          </a:prstGeom>
          <a:noFill/>
        </p:spPr>
        <p:txBody>
          <a:bodyPr wrap="square" rtlCol="0">
            <a:spAutoFit/>
          </a:bodyPr>
          <a:lstStyle/>
          <a:p>
            <a:r>
              <a:rPr lang="fr-FR" sz="2000" b="1" dirty="0" smtClean="0"/>
              <a:t>Les informations de synchronisation (</a:t>
            </a:r>
            <a:r>
              <a:rPr lang="fr-FR" sz="2000" b="1" dirty="0" err="1" smtClean="0"/>
              <a:t>TimeStamp</a:t>
            </a:r>
            <a:r>
              <a:rPr lang="fr-FR" sz="2000" b="1" dirty="0" smtClean="0"/>
              <a:t>)</a:t>
            </a:r>
            <a:endParaRPr lang="fr-FR" sz="2000" dirty="0"/>
          </a:p>
        </p:txBody>
      </p:sp>
      <p:sp>
        <p:nvSpPr>
          <p:cNvPr id="4" name="ZoneTexte 3"/>
          <p:cNvSpPr txBox="1"/>
          <p:nvPr/>
        </p:nvSpPr>
        <p:spPr>
          <a:xfrm>
            <a:off x="323528" y="1434069"/>
            <a:ext cx="8051070" cy="2585323"/>
          </a:xfrm>
          <a:prstGeom prst="rect">
            <a:avLst/>
          </a:prstGeom>
          <a:noFill/>
        </p:spPr>
        <p:txBody>
          <a:bodyPr wrap="square" rtlCol="0">
            <a:spAutoFit/>
          </a:bodyPr>
          <a:lstStyle/>
          <a:p>
            <a:r>
              <a:rPr lang="fr-FR" dirty="0"/>
              <a:t>Les PTS et DTS sont dans les packets PES, les PCR sont dans les packets de PID </a:t>
            </a:r>
            <a:r>
              <a:rPr lang="fr-FR" dirty="0" smtClean="0"/>
              <a:t>indiqués </a:t>
            </a:r>
            <a:r>
              <a:rPr lang="fr-FR" dirty="0"/>
              <a:t>par la PMT, il n’y en </a:t>
            </a:r>
            <a:r>
              <a:rPr lang="fr-FR" dirty="0" smtClean="0"/>
              <a:t>a </a:t>
            </a:r>
            <a:r>
              <a:rPr lang="fr-FR" dirty="0"/>
              <a:t>qu’un pour un programme, en général ce sont les packets vidéo</a:t>
            </a:r>
            <a:r>
              <a:rPr lang="fr-FR" dirty="0" smtClean="0"/>
              <a:t>.</a:t>
            </a:r>
          </a:p>
          <a:p>
            <a:r>
              <a:rPr lang="fr-FR" dirty="0" smtClean="0"/>
              <a:t>Le </a:t>
            </a:r>
            <a:r>
              <a:rPr lang="fr-FR" dirty="0"/>
              <a:t>PTS/DTS doit être toujours supérieurs au PCR pour laisser du temps au décodage (il peut y avoir </a:t>
            </a:r>
            <a:r>
              <a:rPr lang="fr-FR" b="1" dirty="0" smtClean="0"/>
              <a:t>300ms </a:t>
            </a:r>
            <a:r>
              <a:rPr lang="fr-FR" b="1" dirty="0"/>
              <a:t>ou </a:t>
            </a:r>
            <a:r>
              <a:rPr lang="fr-FR" b="1" dirty="0" smtClean="0"/>
              <a:t>plus</a:t>
            </a:r>
            <a:r>
              <a:rPr lang="fr-FR" dirty="0" smtClean="0"/>
              <a:t>), </a:t>
            </a:r>
            <a:r>
              <a:rPr lang="fr-FR" dirty="0"/>
              <a:t>et pour que l’image (ou son) soit présentée après décodage sur un timing PCR arrivant plus tard.</a:t>
            </a:r>
          </a:p>
          <a:p>
            <a:r>
              <a:rPr lang="fr-FR" dirty="0"/>
              <a:t>Le temps entre 2 informations PTS doit être inférieur à 700 ms</a:t>
            </a:r>
            <a:r>
              <a:rPr lang="fr-FR" dirty="0" smtClean="0"/>
              <a:t>.</a:t>
            </a:r>
          </a:p>
          <a:p>
            <a:r>
              <a:rPr lang="fr-FR" dirty="0" smtClean="0">
                <a:solidFill>
                  <a:srgbClr val="FFFF00"/>
                </a:solidFill>
              </a:rPr>
              <a:t>Il faut donc utiliser des outils d’analyse Dynamique</a:t>
            </a:r>
          </a:p>
          <a:p>
            <a:endParaRPr lang="fr-FR"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3789040"/>
            <a:ext cx="8568952" cy="2755576"/>
          </a:xfrm>
          <a:prstGeom prst="rect">
            <a:avLst/>
          </a:prstGeom>
        </p:spPr>
      </p:pic>
      <p:sp>
        <p:nvSpPr>
          <p:cNvPr id="5" name="ZoneTexte 4"/>
          <p:cNvSpPr txBox="1"/>
          <p:nvPr/>
        </p:nvSpPr>
        <p:spPr>
          <a:xfrm>
            <a:off x="874837" y="6308463"/>
            <a:ext cx="7519944" cy="369332"/>
          </a:xfrm>
          <a:prstGeom prst="rect">
            <a:avLst/>
          </a:prstGeom>
          <a:solidFill>
            <a:schemeClr val="bg1"/>
          </a:solidFill>
          <a:ln cmpd="sng">
            <a:solidFill>
              <a:srgbClr val="FFFF00"/>
            </a:solidFill>
          </a:ln>
        </p:spPr>
        <p:txBody>
          <a:bodyPr wrap="none" rtlCol="0">
            <a:spAutoFit/>
          </a:bodyPr>
          <a:lstStyle/>
          <a:p>
            <a:r>
              <a:rPr lang="fr-FR" b="1" dirty="0"/>
              <a:t>Analyse de la distance PTS vidéo /PCR dans le TS fait par AVC2TS </a:t>
            </a:r>
            <a:endParaRPr lang="fr-FR" dirty="0"/>
          </a:p>
        </p:txBody>
      </p:sp>
    </p:spTree>
    <p:extLst>
      <p:ext uri="{BB962C8B-B14F-4D97-AF65-F5344CB8AC3E}">
        <p14:creationId xmlns:p14="http://schemas.microsoft.com/office/powerpoint/2010/main" val="220705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765466" y="1019385"/>
            <a:ext cx="6460939" cy="400110"/>
          </a:xfrm>
          <a:prstGeom prst="rect">
            <a:avLst/>
          </a:prstGeom>
          <a:noFill/>
        </p:spPr>
        <p:txBody>
          <a:bodyPr wrap="square" rtlCol="0">
            <a:spAutoFit/>
          </a:bodyPr>
          <a:lstStyle/>
          <a:p>
            <a:r>
              <a:rPr lang="fr-FR" sz="2000" b="1" dirty="0" smtClean="0"/>
              <a:t>L’Horloge de Référence est donnée par les PCR</a:t>
            </a:r>
            <a:endParaRPr lang="fr-FR" sz="2000" dirty="0"/>
          </a:p>
        </p:txBody>
      </p:sp>
      <p:sp>
        <p:nvSpPr>
          <p:cNvPr id="4" name="ZoneTexte 3"/>
          <p:cNvSpPr txBox="1"/>
          <p:nvPr/>
        </p:nvSpPr>
        <p:spPr>
          <a:xfrm>
            <a:off x="6156176" y="1916832"/>
            <a:ext cx="2736304" cy="4247317"/>
          </a:xfrm>
          <a:prstGeom prst="rect">
            <a:avLst/>
          </a:prstGeom>
          <a:noFill/>
        </p:spPr>
        <p:txBody>
          <a:bodyPr wrap="square" rtlCol="0">
            <a:spAutoFit/>
          </a:bodyPr>
          <a:lstStyle/>
          <a:p>
            <a:r>
              <a:rPr lang="fr-FR" dirty="0" smtClean="0"/>
              <a:t>Les PCR sont la base de tout. Ils doivent être envoyés  dans un timing &lt;40ms.</a:t>
            </a:r>
          </a:p>
          <a:p>
            <a:endParaRPr lang="fr-FR" dirty="0" smtClean="0"/>
          </a:p>
          <a:p>
            <a:r>
              <a:rPr lang="fr-FR" dirty="0" smtClean="0"/>
              <a:t>Leur régularité doit être au maximum de 500 ns.</a:t>
            </a:r>
          </a:p>
          <a:p>
            <a:endParaRPr lang="fr-FR" dirty="0"/>
          </a:p>
          <a:p>
            <a:endParaRPr lang="fr-FR" dirty="0" smtClean="0"/>
          </a:p>
          <a:p>
            <a:endParaRPr lang="fr-FR" dirty="0" smtClean="0"/>
          </a:p>
          <a:p>
            <a:endParaRPr lang="fr-FR" dirty="0"/>
          </a:p>
          <a:p>
            <a:endParaRPr lang="fr-FR" dirty="0" smtClean="0"/>
          </a:p>
          <a:p>
            <a:endParaRPr lang="fr-FR" dirty="0"/>
          </a:p>
          <a:p>
            <a:r>
              <a:rPr lang="fr-FR" b="1" dirty="0" smtClean="0">
                <a:solidFill>
                  <a:srgbClr val="FFFF00"/>
                </a:solidFill>
              </a:rPr>
              <a:t>Ici on observe un très bon timing.</a:t>
            </a:r>
            <a:endParaRPr lang="fr-FR" b="1" dirty="0">
              <a:solidFill>
                <a:srgbClr val="FFFF00"/>
              </a:solidFill>
            </a:endParaRPr>
          </a:p>
        </p:txBody>
      </p:sp>
      <p:sp>
        <p:nvSpPr>
          <p:cNvPr id="5" name="ZoneTexte 4"/>
          <p:cNvSpPr txBox="1"/>
          <p:nvPr/>
        </p:nvSpPr>
        <p:spPr>
          <a:xfrm>
            <a:off x="257672" y="6184713"/>
            <a:ext cx="6072186" cy="369332"/>
          </a:xfrm>
          <a:prstGeom prst="rect">
            <a:avLst/>
          </a:prstGeom>
          <a:solidFill>
            <a:schemeClr val="bg1"/>
          </a:solidFill>
          <a:ln cmpd="sng">
            <a:solidFill>
              <a:srgbClr val="FFFF00"/>
            </a:solidFill>
          </a:ln>
        </p:spPr>
        <p:txBody>
          <a:bodyPr wrap="square" rtlCol="0">
            <a:spAutoFit/>
          </a:bodyPr>
          <a:lstStyle/>
          <a:p>
            <a:r>
              <a:rPr lang="fr-FR" dirty="0" err="1" smtClean="0"/>
              <a:t>StreamExpert</a:t>
            </a:r>
            <a:r>
              <a:rPr lang="fr-FR" dirty="0" smtClean="0"/>
              <a:t> </a:t>
            </a:r>
            <a:r>
              <a:rPr lang="fr-FR" dirty="0" smtClean="0"/>
              <a:t>analyse des PCR du </a:t>
            </a:r>
            <a:r>
              <a:rPr lang="fr-FR" dirty="0"/>
              <a:t>TS fait </a:t>
            </a:r>
            <a:r>
              <a:rPr lang="fr-FR" dirty="0" smtClean="0"/>
              <a:t>avec </a:t>
            </a:r>
            <a:r>
              <a:rPr lang="fr-FR" dirty="0"/>
              <a:t>AVC2TS </a:t>
            </a:r>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391099"/>
            <a:ext cx="5544616" cy="4702197"/>
          </a:xfrm>
          <a:prstGeom prst="rect">
            <a:avLst/>
          </a:prstGeom>
        </p:spPr>
      </p:pic>
    </p:spTree>
    <p:extLst>
      <p:ext uri="{BB962C8B-B14F-4D97-AF65-F5344CB8AC3E}">
        <p14:creationId xmlns:p14="http://schemas.microsoft.com/office/powerpoint/2010/main" val="3905278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765466" y="990989"/>
            <a:ext cx="6460939" cy="400110"/>
          </a:xfrm>
          <a:prstGeom prst="rect">
            <a:avLst/>
          </a:prstGeom>
          <a:noFill/>
        </p:spPr>
        <p:txBody>
          <a:bodyPr wrap="square" rtlCol="0">
            <a:spAutoFit/>
          </a:bodyPr>
          <a:lstStyle/>
          <a:p>
            <a:r>
              <a:rPr lang="fr-FR" sz="2000" b="1" dirty="0"/>
              <a:t>L’Horloge de Référence est donnée par les PCR</a:t>
            </a:r>
            <a:endParaRPr lang="fr-FR" sz="2000" dirty="0"/>
          </a:p>
        </p:txBody>
      </p:sp>
      <p:sp>
        <p:nvSpPr>
          <p:cNvPr id="4" name="ZoneTexte 3"/>
          <p:cNvSpPr txBox="1"/>
          <p:nvPr/>
        </p:nvSpPr>
        <p:spPr>
          <a:xfrm>
            <a:off x="6156176" y="1916832"/>
            <a:ext cx="2736304" cy="4247317"/>
          </a:xfrm>
          <a:prstGeom prst="rect">
            <a:avLst/>
          </a:prstGeom>
          <a:noFill/>
        </p:spPr>
        <p:txBody>
          <a:bodyPr wrap="square" rtlCol="0">
            <a:spAutoFit/>
          </a:bodyPr>
          <a:lstStyle/>
          <a:p>
            <a:r>
              <a:rPr lang="fr-FR" dirty="0" smtClean="0"/>
              <a:t>Les PCR sont la base de tout. Ils doivent être envoyés  dans un timing &lt;40ms.</a:t>
            </a:r>
          </a:p>
          <a:p>
            <a:endParaRPr lang="fr-FR" dirty="0" smtClean="0"/>
          </a:p>
          <a:p>
            <a:r>
              <a:rPr lang="fr-FR" dirty="0" smtClean="0"/>
              <a:t>Leur régularité doit être au maximum de 500 ns.</a:t>
            </a:r>
          </a:p>
          <a:p>
            <a:endParaRPr lang="fr-FR" dirty="0"/>
          </a:p>
          <a:p>
            <a:endParaRPr lang="fr-FR" dirty="0" smtClean="0"/>
          </a:p>
          <a:p>
            <a:endParaRPr lang="fr-FR" dirty="0" smtClean="0"/>
          </a:p>
          <a:p>
            <a:endParaRPr lang="fr-FR" dirty="0"/>
          </a:p>
          <a:p>
            <a:endParaRPr lang="fr-FR" dirty="0" smtClean="0"/>
          </a:p>
          <a:p>
            <a:endParaRPr lang="fr-FR" dirty="0"/>
          </a:p>
          <a:p>
            <a:r>
              <a:rPr lang="fr-FR" b="1" dirty="0" smtClean="0">
                <a:solidFill>
                  <a:srgbClr val="FFFF00"/>
                </a:solidFill>
              </a:rPr>
              <a:t>Ici on observe un très bon timing.</a:t>
            </a:r>
            <a:endParaRPr lang="fr-FR" b="1" dirty="0">
              <a:solidFill>
                <a:srgbClr val="FFFF00"/>
              </a:solidFill>
            </a:endParaRPr>
          </a:p>
        </p:txBody>
      </p:sp>
      <p:sp>
        <p:nvSpPr>
          <p:cNvPr id="5" name="ZoneTexte 4"/>
          <p:cNvSpPr txBox="1"/>
          <p:nvPr/>
        </p:nvSpPr>
        <p:spPr>
          <a:xfrm>
            <a:off x="257672" y="6184713"/>
            <a:ext cx="8418784" cy="369332"/>
          </a:xfrm>
          <a:prstGeom prst="rect">
            <a:avLst/>
          </a:prstGeom>
          <a:solidFill>
            <a:schemeClr val="bg1"/>
          </a:solidFill>
          <a:ln cmpd="sng">
            <a:solidFill>
              <a:srgbClr val="FFFF00"/>
            </a:solidFill>
          </a:ln>
        </p:spPr>
        <p:txBody>
          <a:bodyPr wrap="square" rtlCol="0">
            <a:spAutoFit/>
          </a:bodyPr>
          <a:lstStyle/>
          <a:p>
            <a:r>
              <a:rPr lang="fr-FR" dirty="0" err="1" smtClean="0"/>
              <a:t>StreamExpert</a:t>
            </a:r>
            <a:r>
              <a:rPr lang="fr-FR" dirty="0" smtClean="0"/>
              <a:t> analyse des PCR du </a:t>
            </a:r>
            <a:r>
              <a:rPr lang="fr-FR" dirty="0"/>
              <a:t>TS fait </a:t>
            </a:r>
            <a:r>
              <a:rPr lang="fr-FR" dirty="0" smtClean="0"/>
              <a:t>avec codec/</a:t>
            </a:r>
            <a:r>
              <a:rPr lang="fr-FR" dirty="0" err="1" smtClean="0"/>
              <a:t>mux</a:t>
            </a:r>
            <a:r>
              <a:rPr lang="fr-FR" dirty="0" smtClean="0"/>
              <a:t> </a:t>
            </a:r>
            <a:r>
              <a:rPr lang="fr-FR" dirty="0" err="1" smtClean="0"/>
              <a:t>MainConcept</a:t>
            </a:r>
            <a:r>
              <a:rPr lang="fr-FR" dirty="0" smtClean="0"/>
              <a:t> </a:t>
            </a:r>
            <a:endParaRPr lang="fr-FR"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340653"/>
            <a:ext cx="5424283" cy="4752643"/>
          </a:xfrm>
          <a:prstGeom prst="rect">
            <a:avLst/>
          </a:prstGeom>
        </p:spPr>
      </p:pic>
    </p:spTree>
    <p:extLst>
      <p:ext uri="{BB962C8B-B14F-4D97-AF65-F5344CB8AC3E}">
        <p14:creationId xmlns:p14="http://schemas.microsoft.com/office/powerpoint/2010/main" val="1498714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765466" y="990989"/>
            <a:ext cx="6460939" cy="400110"/>
          </a:xfrm>
          <a:prstGeom prst="rect">
            <a:avLst/>
          </a:prstGeom>
          <a:noFill/>
        </p:spPr>
        <p:txBody>
          <a:bodyPr wrap="square" rtlCol="0">
            <a:spAutoFit/>
          </a:bodyPr>
          <a:lstStyle/>
          <a:p>
            <a:r>
              <a:rPr lang="fr-FR" sz="2000" b="1" dirty="0"/>
              <a:t>L’Horloge de Référence est donnée par les PCR</a:t>
            </a:r>
            <a:endParaRPr lang="fr-FR" sz="2000" dirty="0"/>
          </a:p>
        </p:txBody>
      </p:sp>
      <p:sp>
        <p:nvSpPr>
          <p:cNvPr id="4" name="ZoneTexte 3"/>
          <p:cNvSpPr txBox="1"/>
          <p:nvPr/>
        </p:nvSpPr>
        <p:spPr>
          <a:xfrm>
            <a:off x="6156176" y="1916832"/>
            <a:ext cx="2736304" cy="3970318"/>
          </a:xfrm>
          <a:prstGeom prst="rect">
            <a:avLst/>
          </a:prstGeom>
          <a:noFill/>
        </p:spPr>
        <p:txBody>
          <a:bodyPr wrap="square" rtlCol="0">
            <a:spAutoFit/>
          </a:bodyPr>
          <a:lstStyle/>
          <a:p>
            <a:r>
              <a:rPr lang="fr-FR" dirty="0" smtClean="0"/>
              <a:t>Les PCR sont la base de tout. Ils doivent être envoyés  dans un timing &lt;40ms.</a:t>
            </a:r>
          </a:p>
          <a:p>
            <a:endParaRPr lang="fr-FR" dirty="0" smtClean="0"/>
          </a:p>
          <a:p>
            <a:r>
              <a:rPr lang="fr-FR" dirty="0" smtClean="0"/>
              <a:t>Leur régularité doit être au maximum de 500 ns.</a:t>
            </a:r>
          </a:p>
          <a:p>
            <a:endParaRPr lang="fr-FR" dirty="0"/>
          </a:p>
          <a:p>
            <a:endParaRPr lang="fr-FR" dirty="0" smtClean="0"/>
          </a:p>
          <a:p>
            <a:endParaRPr lang="fr-FR" dirty="0" smtClean="0"/>
          </a:p>
          <a:p>
            <a:endParaRPr lang="fr-FR" dirty="0"/>
          </a:p>
          <a:p>
            <a:endParaRPr lang="fr-FR" dirty="0"/>
          </a:p>
          <a:p>
            <a:r>
              <a:rPr lang="fr-FR" b="1" dirty="0" smtClean="0">
                <a:solidFill>
                  <a:srgbClr val="FF0000"/>
                </a:solidFill>
              </a:rPr>
              <a:t>Ici on observe un très mauvais timing!</a:t>
            </a:r>
            <a:endParaRPr lang="fr-FR" b="1" dirty="0">
              <a:solidFill>
                <a:srgbClr val="FF0000"/>
              </a:solidFill>
            </a:endParaRPr>
          </a:p>
        </p:txBody>
      </p:sp>
      <p:sp>
        <p:nvSpPr>
          <p:cNvPr id="5" name="ZoneTexte 4"/>
          <p:cNvSpPr txBox="1"/>
          <p:nvPr/>
        </p:nvSpPr>
        <p:spPr>
          <a:xfrm>
            <a:off x="257672" y="6093296"/>
            <a:ext cx="7842720" cy="369332"/>
          </a:xfrm>
          <a:prstGeom prst="rect">
            <a:avLst/>
          </a:prstGeom>
          <a:solidFill>
            <a:schemeClr val="bg1"/>
          </a:solidFill>
          <a:ln cmpd="sng">
            <a:solidFill>
              <a:srgbClr val="FFFF00"/>
            </a:solidFill>
          </a:ln>
        </p:spPr>
        <p:txBody>
          <a:bodyPr wrap="square" rtlCol="0">
            <a:spAutoFit/>
          </a:bodyPr>
          <a:lstStyle/>
          <a:p>
            <a:r>
              <a:rPr lang="fr-FR" dirty="0" err="1" smtClean="0"/>
              <a:t>StreamExpert</a:t>
            </a:r>
            <a:r>
              <a:rPr lang="fr-FR" dirty="0" smtClean="0"/>
              <a:t> analyse des PCR du </a:t>
            </a:r>
            <a:r>
              <a:rPr lang="fr-FR" dirty="0"/>
              <a:t>TS fait </a:t>
            </a:r>
            <a:r>
              <a:rPr lang="fr-FR" dirty="0" smtClean="0"/>
              <a:t>avec DATVexpress Transmitter </a:t>
            </a:r>
            <a:endParaRPr lang="fr-FR" dirty="0"/>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391098"/>
            <a:ext cx="5688632" cy="4496051"/>
          </a:xfrm>
          <a:prstGeom prst="rect">
            <a:avLst/>
          </a:prstGeom>
        </p:spPr>
      </p:pic>
    </p:spTree>
    <p:extLst>
      <p:ext uri="{BB962C8B-B14F-4D97-AF65-F5344CB8AC3E}">
        <p14:creationId xmlns:p14="http://schemas.microsoft.com/office/powerpoint/2010/main" val="3579998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765466" y="990989"/>
            <a:ext cx="6460939" cy="400110"/>
          </a:xfrm>
          <a:prstGeom prst="rect">
            <a:avLst/>
          </a:prstGeom>
          <a:noFill/>
        </p:spPr>
        <p:txBody>
          <a:bodyPr wrap="square" rtlCol="0">
            <a:spAutoFit/>
          </a:bodyPr>
          <a:lstStyle/>
          <a:p>
            <a:r>
              <a:rPr lang="fr-FR" sz="2000" b="1" dirty="0" smtClean="0"/>
              <a:t>Les informations de synchronisation  PCR</a:t>
            </a:r>
            <a:endParaRPr lang="fr-FR" sz="2000"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511490"/>
            <a:ext cx="9144000" cy="1584176"/>
          </a:xfrm>
          <a:prstGeom prst="rect">
            <a:avLst/>
          </a:prstGeom>
        </p:spPr>
      </p:pic>
      <p:sp>
        <p:nvSpPr>
          <p:cNvPr id="7" name="ZoneTexte 6"/>
          <p:cNvSpPr txBox="1"/>
          <p:nvPr/>
        </p:nvSpPr>
        <p:spPr>
          <a:xfrm>
            <a:off x="539552" y="1772816"/>
            <a:ext cx="8013732" cy="4524315"/>
          </a:xfrm>
          <a:prstGeom prst="rect">
            <a:avLst/>
          </a:prstGeom>
          <a:noFill/>
        </p:spPr>
        <p:txBody>
          <a:bodyPr wrap="none" rtlCol="0">
            <a:spAutoFit/>
          </a:bodyPr>
          <a:lstStyle/>
          <a:p>
            <a:r>
              <a:rPr lang="fr-FR" dirty="0" smtClean="0"/>
              <a:t>Rapport des erreurs d’après la norme DVB 101290 se fait suivant 3 priorités,</a:t>
            </a:r>
          </a:p>
          <a:p>
            <a:endParaRPr lang="fr-FR" dirty="0"/>
          </a:p>
          <a:p>
            <a:r>
              <a:rPr lang="fr-FR" dirty="0" smtClean="0"/>
              <a:t>Dans le groupe Priority2 on voit la détection des erreurs de PCR:</a:t>
            </a:r>
          </a:p>
          <a:p>
            <a:endParaRPr lang="fr-FR" dirty="0"/>
          </a:p>
          <a:p>
            <a:r>
              <a:rPr lang="fr-FR" dirty="0" smtClean="0"/>
              <a:t>PCR </a:t>
            </a:r>
            <a:r>
              <a:rPr lang="fr-FR" dirty="0" err="1" smtClean="0"/>
              <a:t>repetition</a:t>
            </a:r>
            <a:r>
              <a:rPr lang="fr-FR" dirty="0" smtClean="0"/>
              <a:t> : doit être &lt; 40ms</a:t>
            </a:r>
            <a:r>
              <a:rPr lang="fr-FR" dirty="0"/>
              <a:t>	</a:t>
            </a:r>
            <a:r>
              <a:rPr lang="fr-FR" dirty="0" smtClean="0"/>
              <a:t>	ici on a 137ms!</a:t>
            </a:r>
          </a:p>
          <a:p>
            <a:endParaRPr lang="fr-FR" dirty="0"/>
          </a:p>
          <a:p>
            <a:endParaRPr lang="fr-FR" dirty="0" smtClean="0"/>
          </a:p>
          <a:p>
            <a:endParaRPr lang="fr-FR" dirty="0"/>
          </a:p>
          <a:p>
            <a:endParaRPr lang="fr-FR" dirty="0" smtClean="0"/>
          </a:p>
          <a:p>
            <a:endParaRPr lang="fr-FR" dirty="0"/>
          </a:p>
          <a:p>
            <a:endParaRPr lang="fr-FR" dirty="0" smtClean="0"/>
          </a:p>
          <a:p>
            <a:endParaRPr lang="fr-FR" dirty="0"/>
          </a:p>
          <a:p>
            <a:r>
              <a:rPr lang="fr-FR" dirty="0" smtClean="0"/>
              <a:t>PCR </a:t>
            </a:r>
            <a:r>
              <a:rPr lang="fr-FR" dirty="0" err="1" smtClean="0"/>
              <a:t>accuracy</a:t>
            </a:r>
            <a:r>
              <a:rPr lang="fr-FR" dirty="0" smtClean="0"/>
              <a:t>:</a:t>
            </a:r>
          </a:p>
          <a:p>
            <a:r>
              <a:rPr lang="fr-FR" dirty="0" smtClean="0"/>
              <a:t>75,7ms </a:t>
            </a:r>
            <a:r>
              <a:rPr lang="fr-FR" dirty="0"/>
              <a:t>de décalage = 75 700 000 ns alors que le maxi supporté est 500 ns !</a:t>
            </a:r>
          </a:p>
          <a:p>
            <a:endParaRPr lang="fr-FR" dirty="0" smtClean="0"/>
          </a:p>
          <a:p>
            <a:r>
              <a:rPr lang="fr-FR" i="1" dirty="0" smtClean="0"/>
              <a:t>Ceci est l’analyse d’un flux créé avec DATVexpress Transmitter V1.25LP11</a:t>
            </a:r>
            <a:endParaRPr lang="fr-FR" i="1" dirty="0"/>
          </a:p>
        </p:txBody>
      </p:sp>
    </p:spTree>
    <p:extLst>
      <p:ext uri="{BB962C8B-B14F-4D97-AF65-F5344CB8AC3E}">
        <p14:creationId xmlns:p14="http://schemas.microsoft.com/office/powerpoint/2010/main" val="4150474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sp>
        <p:nvSpPr>
          <p:cNvPr id="6" name="ZoneTexte 5"/>
          <p:cNvSpPr txBox="1"/>
          <p:nvPr/>
        </p:nvSpPr>
        <p:spPr>
          <a:xfrm>
            <a:off x="757826" y="990989"/>
            <a:ext cx="6460939" cy="400110"/>
          </a:xfrm>
          <a:prstGeom prst="rect">
            <a:avLst/>
          </a:prstGeom>
          <a:noFill/>
        </p:spPr>
        <p:txBody>
          <a:bodyPr wrap="square" rtlCol="0">
            <a:spAutoFit/>
          </a:bodyPr>
          <a:lstStyle/>
          <a:p>
            <a:r>
              <a:rPr lang="fr-FR" sz="2000" b="1" dirty="0" smtClean="0"/>
              <a:t>Les informations de synchronisation  PTS et DTS</a:t>
            </a:r>
            <a:endParaRPr lang="fr-FR" sz="2000" dirty="0"/>
          </a:p>
        </p:txBody>
      </p:sp>
      <p:sp>
        <p:nvSpPr>
          <p:cNvPr id="7" name="ZoneTexte 6"/>
          <p:cNvSpPr txBox="1"/>
          <p:nvPr/>
        </p:nvSpPr>
        <p:spPr>
          <a:xfrm>
            <a:off x="6702072" y="2132856"/>
            <a:ext cx="1608133" cy="646331"/>
          </a:xfrm>
          <a:prstGeom prst="rect">
            <a:avLst/>
          </a:prstGeom>
          <a:noFill/>
        </p:spPr>
        <p:txBody>
          <a:bodyPr wrap="none" rtlCol="0">
            <a:spAutoFit/>
          </a:bodyPr>
          <a:lstStyle/>
          <a:p>
            <a:r>
              <a:rPr lang="fr-FR" dirty="0" smtClean="0"/>
              <a:t>Main Concept</a:t>
            </a:r>
          </a:p>
          <a:p>
            <a:r>
              <a:rPr lang="fr-FR" dirty="0" smtClean="0"/>
              <a:t>1,2s avant</a:t>
            </a: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500" y="1772816"/>
            <a:ext cx="5848704" cy="1656183"/>
          </a:xfrm>
          <a:prstGeom prst="rect">
            <a:avLst/>
          </a:prstGeom>
        </p:spPr>
      </p:pic>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3505200"/>
            <a:ext cx="5871954" cy="1637134"/>
          </a:xfrm>
          <a:prstGeom prst="rect">
            <a:avLst/>
          </a:prstGeom>
        </p:spPr>
      </p:pic>
      <p:sp>
        <p:nvSpPr>
          <p:cNvPr id="9" name="ZoneTexte 8"/>
          <p:cNvSpPr txBox="1"/>
          <p:nvPr/>
        </p:nvSpPr>
        <p:spPr>
          <a:xfrm>
            <a:off x="6804248" y="3717032"/>
            <a:ext cx="1569660" cy="646331"/>
          </a:xfrm>
          <a:prstGeom prst="rect">
            <a:avLst/>
          </a:prstGeom>
          <a:noFill/>
        </p:spPr>
        <p:txBody>
          <a:bodyPr wrap="none" rtlCol="0">
            <a:spAutoFit/>
          </a:bodyPr>
          <a:lstStyle/>
          <a:p>
            <a:r>
              <a:rPr lang="fr-FR" dirty="0" smtClean="0"/>
              <a:t>AVC2TS</a:t>
            </a:r>
          </a:p>
          <a:p>
            <a:r>
              <a:rPr lang="fr-FR" dirty="0" smtClean="0"/>
              <a:t>400 ms avant</a:t>
            </a:r>
            <a:endParaRPr lang="fr-FR" dirty="0"/>
          </a:p>
        </p:txBody>
      </p:sp>
      <p:pic>
        <p:nvPicPr>
          <p:cNvPr id="10" name="Imag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246" y="5229200"/>
            <a:ext cx="5911260" cy="1512168"/>
          </a:xfrm>
          <a:prstGeom prst="rect">
            <a:avLst/>
          </a:prstGeom>
        </p:spPr>
      </p:pic>
      <p:sp>
        <p:nvSpPr>
          <p:cNvPr id="11" name="ZoneTexte 10"/>
          <p:cNvSpPr txBox="1"/>
          <p:nvPr/>
        </p:nvSpPr>
        <p:spPr>
          <a:xfrm>
            <a:off x="6717724" y="5451611"/>
            <a:ext cx="1656184" cy="923330"/>
          </a:xfrm>
          <a:prstGeom prst="rect">
            <a:avLst/>
          </a:prstGeom>
          <a:noFill/>
        </p:spPr>
        <p:txBody>
          <a:bodyPr wrap="square" rtlCol="0">
            <a:spAutoFit/>
          </a:bodyPr>
          <a:lstStyle/>
          <a:p>
            <a:r>
              <a:rPr lang="fr-FR" dirty="0" smtClean="0"/>
              <a:t>DATVexpress Transmitter</a:t>
            </a:r>
          </a:p>
          <a:p>
            <a:r>
              <a:rPr lang="fr-FR" dirty="0" smtClean="0"/>
              <a:t>180 ms avant</a:t>
            </a:r>
            <a:endParaRPr lang="fr-FR" dirty="0"/>
          </a:p>
        </p:txBody>
      </p:sp>
      <p:sp>
        <p:nvSpPr>
          <p:cNvPr id="12" name="ZoneTexte 11"/>
          <p:cNvSpPr txBox="1"/>
          <p:nvPr/>
        </p:nvSpPr>
        <p:spPr>
          <a:xfrm>
            <a:off x="500246" y="1367563"/>
            <a:ext cx="8104202" cy="369332"/>
          </a:xfrm>
          <a:prstGeom prst="rect">
            <a:avLst/>
          </a:prstGeom>
          <a:noFill/>
        </p:spPr>
        <p:txBody>
          <a:bodyPr wrap="square" rtlCol="0">
            <a:spAutoFit/>
          </a:bodyPr>
          <a:lstStyle/>
          <a:p>
            <a:r>
              <a:rPr lang="fr-FR" dirty="0" smtClean="0">
                <a:solidFill>
                  <a:srgbClr val="FFFF00"/>
                </a:solidFill>
              </a:rPr>
              <a:t>Il est conseillé d’avoir des PTS ayant  au moins 300ms d’avance sur les PCR</a:t>
            </a:r>
            <a:endParaRPr lang="fr-FR" dirty="0">
              <a:solidFill>
                <a:srgbClr val="FFFF00"/>
              </a:solidFill>
            </a:endParaRPr>
          </a:p>
        </p:txBody>
      </p:sp>
    </p:spTree>
    <p:extLst>
      <p:ext uri="{BB962C8B-B14F-4D97-AF65-F5344CB8AC3E}">
        <p14:creationId xmlns:p14="http://schemas.microsoft.com/office/powerpoint/2010/main" val="976201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192688" cy="646331"/>
          </a:xfrm>
          <a:prstGeom prst="rect">
            <a:avLst/>
          </a:prstGeom>
          <a:noFill/>
        </p:spPr>
        <p:txBody>
          <a:bodyPr wrap="square" rtlCol="0">
            <a:spAutoFit/>
          </a:bodyPr>
          <a:lstStyle/>
          <a:p>
            <a:r>
              <a:rPr lang="fr-FR" sz="3600" b="1" dirty="0" smtClean="0"/>
              <a:t>Le  Transport Stream (TS)</a:t>
            </a:r>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731" y="1241376"/>
            <a:ext cx="8934765" cy="5552422"/>
          </a:xfrm>
          <a:prstGeom prst="rect">
            <a:avLst/>
          </a:prstGeom>
        </p:spPr>
      </p:pic>
      <p:sp>
        <p:nvSpPr>
          <p:cNvPr id="14" name="ZoneTexte 13"/>
          <p:cNvSpPr txBox="1"/>
          <p:nvPr/>
        </p:nvSpPr>
        <p:spPr>
          <a:xfrm>
            <a:off x="395536" y="5689262"/>
            <a:ext cx="6301725" cy="369332"/>
          </a:xfrm>
          <a:prstGeom prst="rect">
            <a:avLst/>
          </a:prstGeom>
          <a:solidFill>
            <a:schemeClr val="bg1"/>
          </a:solidFill>
          <a:effectLst>
            <a:outerShdw blurRad="50800" dist="38100" dir="2700000" algn="tl" rotWithShape="0">
              <a:prstClr val="black">
                <a:alpha val="40000"/>
              </a:prstClr>
            </a:outerShdw>
          </a:effectLst>
        </p:spPr>
        <p:txBody>
          <a:bodyPr wrap="none" rtlCol="0">
            <a:spAutoFit/>
          </a:bodyPr>
          <a:lstStyle/>
          <a:p>
            <a:r>
              <a:rPr lang="fr-FR" dirty="0" smtClean="0"/>
              <a:t>Lecture des informations de synchro dans les packets vidéo</a:t>
            </a:r>
            <a:endParaRPr lang="fr-FR" dirty="0"/>
          </a:p>
        </p:txBody>
      </p:sp>
    </p:spTree>
    <p:extLst>
      <p:ext uri="{BB962C8B-B14F-4D97-AF65-F5344CB8AC3E}">
        <p14:creationId xmlns:p14="http://schemas.microsoft.com/office/powerpoint/2010/main" val="857715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483559" y="2529483"/>
            <a:ext cx="7688842" cy="3477875"/>
          </a:xfrm>
          <a:prstGeom prst="rect">
            <a:avLst/>
          </a:prstGeom>
          <a:noFill/>
        </p:spPr>
        <p:txBody>
          <a:bodyPr wrap="square" rtlCol="0">
            <a:spAutoFit/>
          </a:bodyPr>
          <a:lstStyle/>
          <a:p>
            <a:r>
              <a:rPr lang="fr-FR" sz="2000" b="1" dirty="0" smtClean="0"/>
              <a:t>comparaison </a:t>
            </a:r>
            <a:r>
              <a:rPr lang="fr-FR" sz="2000" b="1" dirty="0"/>
              <a:t>de 5 choix à base </a:t>
            </a:r>
            <a:r>
              <a:rPr lang="fr-FR" sz="2000" b="1" dirty="0" smtClean="0"/>
              <a:t>d’hybrides:</a:t>
            </a:r>
          </a:p>
          <a:p>
            <a:endParaRPr lang="fr-FR" sz="2000" dirty="0"/>
          </a:p>
          <a:p>
            <a:pPr marL="342900" lvl="0" indent="-342900">
              <a:buFont typeface="Arial" panose="020B0604020202020204" pitchFamily="34" charset="0"/>
              <a:buChar char="•"/>
            </a:pPr>
            <a:r>
              <a:rPr lang="fr-FR" sz="2000" b="1" dirty="0" smtClean="0"/>
              <a:t>RA07H4047M	</a:t>
            </a:r>
            <a:r>
              <a:rPr lang="fr-FR" sz="2000" dirty="0"/>
              <a:t>( 7W, gain 34 dB) </a:t>
            </a:r>
            <a:r>
              <a:rPr lang="fr-FR" sz="2000" dirty="0" smtClean="0"/>
              <a:t> Minikit Australia</a:t>
            </a:r>
            <a:endParaRPr lang="fr-FR" sz="2000" dirty="0"/>
          </a:p>
          <a:p>
            <a:pPr marL="342900" lvl="0" indent="-342900">
              <a:buFont typeface="Arial" panose="020B0604020202020204" pitchFamily="34" charset="0"/>
              <a:buChar char="•"/>
            </a:pPr>
            <a:r>
              <a:rPr lang="fr-FR" sz="2000" b="1" dirty="0" smtClean="0"/>
              <a:t>RA30H4452M	</a:t>
            </a:r>
            <a:r>
              <a:rPr lang="fr-FR" sz="2000" dirty="0"/>
              <a:t>(30W, gain 46 dB) </a:t>
            </a:r>
            <a:r>
              <a:rPr lang="fr-FR" sz="2000" dirty="0" smtClean="0"/>
              <a:t> DG0VE</a:t>
            </a:r>
            <a:endParaRPr lang="fr-FR" sz="2000" dirty="0"/>
          </a:p>
          <a:p>
            <a:pPr marL="342900" lvl="0" indent="-342900">
              <a:buFont typeface="Arial" panose="020B0604020202020204" pitchFamily="34" charset="0"/>
              <a:buChar char="•"/>
            </a:pPr>
            <a:r>
              <a:rPr lang="fr-FR" sz="2000" b="1" dirty="0" smtClean="0"/>
              <a:t>MHW2723		</a:t>
            </a:r>
            <a:r>
              <a:rPr lang="fr-FR" sz="2000" dirty="0"/>
              <a:t>(5W, gain 28dB) </a:t>
            </a:r>
            <a:r>
              <a:rPr lang="fr-FR" sz="2000" dirty="0" smtClean="0"/>
              <a:t> pcb F1DJO</a:t>
            </a:r>
            <a:endParaRPr lang="fr-FR" sz="2000" dirty="0"/>
          </a:p>
          <a:p>
            <a:pPr marL="342900" indent="-342900">
              <a:buFont typeface="Arial" panose="020B0604020202020204" pitchFamily="34" charset="0"/>
              <a:buChar char="•"/>
            </a:pPr>
            <a:r>
              <a:rPr lang="fr-FR" sz="2000" b="1" dirty="0" smtClean="0"/>
              <a:t>SC1016		</a:t>
            </a:r>
            <a:r>
              <a:rPr lang="fr-FR" sz="2000" dirty="0"/>
              <a:t>( 17W, gain 18dB) </a:t>
            </a:r>
            <a:r>
              <a:rPr lang="fr-FR" sz="2000" dirty="0" smtClean="0"/>
              <a:t>Minikit Australia</a:t>
            </a:r>
            <a:endParaRPr lang="fr-FR" sz="2000" dirty="0"/>
          </a:p>
          <a:p>
            <a:pPr marL="342900" indent="-342900">
              <a:buFont typeface="Arial" panose="020B0604020202020204" pitchFamily="34" charset="0"/>
              <a:buChar char="•"/>
            </a:pPr>
            <a:r>
              <a:rPr lang="fr-FR" sz="2000" b="1" dirty="0" smtClean="0"/>
              <a:t>RA13H4047		</a:t>
            </a:r>
            <a:r>
              <a:rPr lang="fr-FR" sz="2000" dirty="0"/>
              <a:t>(13W, gain 34dB) </a:t>
            </a:r>
            <a:r>
              <a:rPr lang="fr-FR" sz="2000" dirty="0" smtClean="0"/>
              <a:t>Minikit Australia</a:t>
            </a:r>
            <a:endParaRPr lang="fr-FR" sz="2000" dirty="0"/>
          </a:p>
          <a:p>
            <a:pPr marL="342900" lvl="0" indent="-342900">
              <a:buFont typeface="Arial" panose="020B0604020202020204" pitchFamily="34" charset="0"/>
              <a:buChar char="•"/>
            </a:pPr>
            <a:endParaRPr lang="fr-FR" sz="2000" b="1" dirty="0" smtClean="0"/>
          </a:p>
          <a:p>
            <a:pPr marL="342900" lvl="0" indent="-342900">
              <a:buFont typeface="Arial" panose="020B0604020202020204" pitchFamily="34" charset="0"/>
              <a:buChar char="•"/>
            </a:pPr>
            <a:endParaRPr lang="fr-FR" sz="2000" b="1" dirty="0"/>
          </a:p>
          <a:p>
            <a:pPr lvl="0"/>
            <a:r>
              <a:rPr lang="fr-FR" sz="2000" dirty="0" smtClean="0"/>
              <a:t>Ont été </a:t>
            </a:r>
            <a:r>
              <a:rPr lang="fr-FR" sz="2000" dirty="0"/>
              <a:t>écartés les non linéaires comme M57721M ou M67729H et des hybrides douteux M57716 et </a:t>
            </a:r>
            <a:r>
              <a:rPr lang="fr-FR" sz="2000" dirty="0" smtClean="0"/>
              <a:t>M57745 </a:t>
            </a:r>
            <a:endParaRPr lang="fr-FR" sz="2400" dirty="0"/>
          </a:p>
        </p:txBody>
      </p:sp>
    </p:spTree>
    <p:extLst>
      <p:ext uri="{BB962C8B-B14F-4D97-AF65-F5344CB8AC3E}">
        <p14:creationId xmlns:p14="http://schemas.microsoft.com/office/powerpoint/2010/main" val="2906536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Encodage H264 et multiplexage</a:t>
            </a:r>
          </a:p>
        </p:txBody>
      </p:sp>
      <p:sp>
        <p:nvSpPr>
          <p:cNvPr id="14" name="ZoneTexte 13"/>
          <p:cNvSpPr txBox="1"/>
          <p:nvPr/>
        </p:nvSpPr>
        <p:spPr>
          <a:xfrm>
            <a:off x="395536" y="1225689"/>
            <a:ext cx="8280920" cy="5539978"/>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r>
              <a:rPr lang="fr-FR" dirty="0" smtClean="0"/>
              <a:t>Il peut être fait par logiciel, matériel ou l’association des 2.</a:t>
            </a:r>
          </a:p>
          <a:p>
            <a:endParaRPr lang="fr-FR" dirty="0" smtClean="0"/>
          </a:p>
          <a:p>
            <a:pPr marL="285750" lvl="0" indent="-285750">
              <a:buFont typeface="Arial" panose="020B0604020202020204" pitchFamily="34" charset="0"/>
              <a:buChar char="•"/>
            </a:pPr>
            <a:r>
              <a:rPr lang="fr-FR" b="1" dirty="0"/>
              <a:t>Logiciel</a:t>
            </a:r>
            <a:endParaRPr lang="fr-FR" dirty="0"/>
          </a:p>
          <a:p>
            <a:pPr lvl="1"/>
            <a:r>
              <a:rPr lang="fr-FR" b="1" dirty="0"/>
              <a:t>Gratuit</a:t>
            </a:r>
            <a:r>
              <a:rPr lang="fr-FR" dirty="0"/>
              <a:t> il y </a:t>
            </a:r>
            <a:r>
              <a:rPr lang="fr-FR" dirty="0" err="1">
                <a:solidFill>
                  <a:srgbClr val="FFFF00"/>
                </a:solidFill>
              </a:rPr>
              <a:t>FFmpeg</a:t>
            </a:r>
            <a:r>
              <a:rPr lang="fr-FR" dirty="0"/>
              <a:t> mais je n’ai pas vu de résultat </a:t>
            </a:r>
            <a:r>
              <a:rPr lang="fr-FR" dirty="0" smtClean="0"/>
              <a:t>satisfaisant</a:t>
            </a:r>
          </a:p>
          <a:p>
            <a:pPr lvl="2"/>
            <a:r>
              <a:rPr lang="fr-FR" dirty="0" smtClean="0"/>
              <a:t> 	=&gt;(</a:t>
            </a:r>
            <a:r>
              <a:rPr lang="fr-FR" dirty="0"/>
              <a:t>DATVexpress </a:t>
            </a:r>
            <a:r>
              <a:rPr lang="fr-FR" dirty="0" err="1" smtClean="0"/>
              <a:t>transmitter</a:t>
            </a:r>
            <a:r>
              <a:rPr lang="fr-FR" dirty="0" smtClean="0"/>
              <a:t>)</a:t>
            </a:r>
            <a:endParaRPr lang="fr-FR" dirty="0"/>
          </a:p>
          <a:p>
            <a:pPr lvl="1"/>
            <a:r>
              <a:rPr lang="fr-FR" b="1" dirty="0"/>
              <a:t>Payants : les 3 </a:t>
            </a:r>
            <a:r>
              <a:rPr lang="fr-FR" b="1" dirty="0">
                <a:solidFill>
                  <a:srgbClr val="FFFF00"/>
                </a:solidFill>
              </a:rPr>
              <a:t>filtres Directshow de Mainconcept</a:t>
            </a:r>
            <a:r>
              <a:rPr lang="fr-FR" b="1" dirty="0"/>
              <a:t>. </a:t>
            </a:r>
            <a:endParaRPr lang="fr-FR" dirty="0"/>
          </a:p>
          <a:p>
            <a:pPr lvl="2"/>
            <a:r>
              <a:rPr lang="fr-FR" dirty="0"/>
              <a:t>Outils puissants utilisés dans les applications professionnelles</a:t>
            </a:r>
            <a:r>
              <a:rPr lang="fr-FR" dirty="0" smtClean="0"/>
              <a:t>.</a:t>
            </a:r>
          </a:p>
          <a:p>
            <a:endParaRPr lang="fr-FR" dirty="0"/>
          </a:p>
          <a:p>
            <a:pPr marL="285750" lvl="0" indent="-285750">
              <a:buFont typeface="Arial" panose="020B0604020202020204" pitchFamily="34" charset="0"/>
              <a:buChar char="•"/>
            </a:pPr>
            <a:r>
              <a:rPr lang="fr-FR" b="1" dirty="0"/>
              <a:t>Hybride :</a:t>
            </a:r>
            <a:endParaRPr lang="fr-FR" dirty="0"/>
          </a:p>
          <a:p>
            <a:pPr lvl="1"/>
            <a:r>
              <a:rPr lang="fr-FR" b="1" dirty="0">
                <a:solidFill>
                  <a:srgbClr val="FFFF00"/>
                </a:solidFill>
              </a:rPr>
              <a:t>La solution AVC2TS</a:t>
            </a:r>
            <a:r>
              <a:rPr lang="fr-FR" b="1" dirty="0"/>
              <a:t>, </a:t>
            </a:r>
            <a:r>
              <a:rPr lang="fr-FR" dirty="0"/>
              <a:t>logiciel (F5OEO) tournant sur RaspberryPi, utilisant la puce d’encodage H264 intégrée, faisant aussi l’encodage AAC du son et le multiplexage pour nous donner un TS/IP au timing sans reproche. On récupère ce TS sur son PC et l’envoie dans le modulateur. </a:t>
            </a:r>
            <a:endParaRPr lang="fr-FR" dirty="0" smtClean="0"/>
          </a:p>
          <a:p>
            <a:pPr lvl="3"/>
            <a:r>
              <a:rPr lang="fr-FR" dirty="0" smtClean="0"/>
              <a:t>=&gt;(</a:t>
            </a:r>
            <a:r>
              <a:rPr lang="fr-FR" dirty="0"/>
              <a:t>DAT107 ou DATVexpress transmit. Modifié)</a:t>
            </a:r>
          </a:p>
          <a:p>
            <a:r>
              <a:rPr lang="fr-FR" sz="1600" i="1" dirty="0"/>
              <a:t>REM : il y a la possibilité aussi d’utiliser uniquement le </a:t>
            </a:r>
            <a:r>
              <a:rPr lang="fr-FR" sz="1600" i="1" dirty="0" err="1"/>
              <a:t>Rpi</a:t>
            </a:r>
            <a:r>
              <a:rPr lang="fr-FR" sz="1600" i="1" dirty="0"/>
              <a:t> avec le soft </a:t>
            </a:r>
            <a:r>
              <a:rPr lang="fr-FR" sz="1600" i="1" dirty="0" err="1"/>
              <a:t>RpiDATV</a:t>
            </a:r>
            <a:r>
              <a:rPr lang="fr-FR" sz="1600" i="1" dirty="0"/>
              <a:t> qui peut faire maintenant du DVB-S2. Reste à faire la carte </a:t>
            </a:r>
            <a:r>
              <a:rPr lang="fr-FR" sz="1600" i="1" dirty="0" err="1"/>
              <a:t>filtrage+modulation</a:t>
            </a:r>
            <a:r>
              <a:rPr lang="fr-FR" sz="1600" i="1" dirty="0" smtClean="0"/>
              <a:t>.</a:t>
            </a:r>
          </a:p>
          <a:p>
            <a:endParaRPr lang="fr-FR" sz="1600" dirty="0"/>
          </a:p>
          <a:p>
            <a:pPr marL="285750" lvl="0" indent="-285750">
              <a:buFont typeface="Arial" panose="020B0604020202020204" pitchFamily="34" charset="0"/>
              <a:buChar char="•"/>
            </a:pPr>
            <a:r>
              <a:rPr lang="fr-FR" b="1" dirty="0"/>
              <a:t>Hardware :</a:t>
            </a:r>
            <a:endParaRPr lang="fr-FR" dirty="0"/>
          </a:p>
          <a:p>
            <a:r>
              <a:rPr lang="fr-FR" dirty="0"/>
              <a:t>Il existe des cartes d’acquisition et encodage H264. Bien vérifier l’option CBR, le débit minimum possible</a:t>
            </a:r>
            <a:r>
              <a:rPr lang="fr-FR" dirty="0" smtClean="0"/>
              <a:t>.</a:t>
            </a:r>
            <a:endParaRPr lang="fr-FR" dirty="0"/>
          </a:p>
        </p:txBody>
      </p:sp>
    </p:spTree>
    <p:extLst>
      <p:ext uri="{BB962C8B-B14F-4D97-AF65-F5344CB8AC3E}">
        <p14:creationId xmlns:p14="http://schemas.microsoft.com/office/powerpoint/2010/main" val="17819677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Encodage H264 et multiplexage</a:t>
            </a:r>
          </a:p>
        </p:txBody>
      </p:sp>
      <p:sp>
        <p:nvSpPr>
          <p:cNvPr id="14" name="ZoneTexte 13"/>
          <p:cNvSpPr txBox="1"/>
          <p:nvPr/>
        </p:nvSpPr>
        <p:spPr>
          <a:xfrm>
            <a:off x="395536" y="1225689"/>
            <a:ext cx="8280920" cy="5355312"/>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r>
              <a:rPr lang="fr-FR" b="1" dirty="0">
                <a:solidFill>
                  <a:srgbClr val="FFFF00"/>
                </a:solidFill>
              </a:rPr>
              <a:t>Cas des  encodeurs H264 à </a:t>
            </a:r>
            <a:r>
              <a:rPr lang="fr-FR" b="1" dirty="0" err="1">
                <a:solidFill>
                  <a:srgbClr val="FFFF00"/>
                </a:solidFill>
              </a:rPr>
              <a:t>entrée</a:t>
            </a:r>
            <a:r>
              <a:rPr lang="fr-FR" b="1" dirty="0">
                <a:solidFill>
                  <a:srgbClr val="FFFF00"/>
                </a:solidFill>
              </a:rPr>
              <a:t> analogique, SDI ou HDMI et sortie TS/IP </a:t>
            </a:r>
            <a:endParaRPr lang="fr-FR" dirty="0">
              <a:solidFill>
                <a:srgbClr val="FFFF00"/>
              </a:solidFill>
            </a:endParaRPr>
          </a:p>
          <a:p>
            <a:endParaRPr lang="fr-FR" dirty="0" smtClean="0">
              <a:solidFill>
                <a:srgbClr val="FFFF00"/>
              </a:solidFill>
            </a:endParaRPr>
          </a:p>
          <a:p>
            <a:r>
              <a:rPr lang="fr-FR" dirty="0" smtClean="0"/>
              <a:t>Ce </a:t>
            </a:r>
            <a:r>
              <a:rPr lang="fr-FR" dirty="0"/>
              <a:t>serait l’idéal car ils fournissent directement un TS transmis en UDP</a:t>
            </a:r>
          </a:p>
          <a:p>
            <a:r>
              <a:rPr lang="fr-FR" dirty="0"/>
              <a:t>Mais il faudrait en tester un maximum pour sélectionner celui qui nous va</a:t>
            </a:r>
          </a:p>
          <a:p>
            <a:pPr lvl="0"/>
            <a:endParaRPr lang="fr-FR" b="1" dirty="0" smtClean="0"/>
          </a:p>
          <a:p>
            <a:pPr marL="285750" lvl="0" indent="-285750">
              <a:buFont typeface="Arial" panose="020B0604020202020204" pitchFamily="34" charset="0"/>
              <a:buChar char="•"/>
            </a:pPr>
            <a:r>
              <a:rPr lang="fr-FR" b="1" dirty="0" smtClean="0"/>
              <a:t>Les </a:t>
            </a:r>
            <a:r>
              <a:rPr lang="fr-FR" b="1" dirty="0">
                <a:solidFill>
                  <a:srgbClr val="FFFF00"/>
                </a:solidFill>
              </a:rPr>
              <a:t>HDMI </a:t>
            </a:r>
            <a:r>
              <a:rPr lang="fr-FR" b="1" dirty="0" err="1">
                <a:solidFill>
                  <a:srgbClr val="FFFF00"/>
                </a:solidFill>
              </a:rPr>
              <a:t>extender</a:t>
            </a:r>
            <a:r>
              <a:rPr lang="fr-FR" b="1" dirty="0">
                <a:solidFill>
                  <a:srgbClr val="FFFF00"/>
                </a:solidFill>
              </a:rPr>
              <a:t> </a:t>
            </a:r>
            <a:r>
              <a:rPr lang="fr-FR" b="1" dirty="0"/>
              <a:t>chinois (30 </a:t>
            </a:r>
            <a:r>
              <a:rPr lang="fr-FR" b="1" dirty="0" smtClean="0"/>
              <a:t>€): </a:t>
            </a:r>
            <a:r>
              <a:rPr lang="fr-FR" dirty="0" smtClean="0"/>
              <a:t>à tester</a:t>
            </a:r>
          </a:p>
          <a:p>
            <a:pPr marL="285750" lvl="0" indent="-285750">
              <a:buFont typeface="Arial" panose="020B0604020202020204" pitchFamily="34" charset="0"/>
              <a:buChar char="•"/>
            </a:pPr>
            <a:endParaRPr lang="fr-FR" dirty="0"/>
          </a:p>
          <a:p>
            <a:pPr marL="285750" lvl="0" indent="-285750">
              <a:buFont typeface="Arial" panose="020B0604020202020204" pitchFamily="34" charset="0"/>
              <a:buChar char="•"/>
            </a:pPr>
            <a:r>
              <a:rPr lang="fr-FR" b="1" dirty="0"/>
              <a:t>La </a:t>
            </a:r>
            <a:r>
              <a:rPr lang="fr-FR" b="1" dirty="0">
                <a:solidFill>
                  <a:srgbClr val="FFFF00"/>
                </a:solidFill>
              </a:rPr>
              <a:t>TBS2603</a:t>
            </a:r>
            <a:r>
              <a:rPr lang="fr-FR" b="1" dirty="0"/>
              <a:t> : fournit un TS sur IP encodage H264 et </a:t>
            </a:r>
            <a:r>
              <a:rPr lang="fr-FR" b="1" dirty="0" smtClean="0"/>
              <a:t>H265 &gt;200€</a:t>
            </a:r>
          </a:p>
          <a:p>
            <a:pPr lvl="1"/>
            <a:r>
              <a:rPr lang="fr-FR" dirty="0" smtClean="0"/>
              <a:t>Je </a:t>
            </a:r>
            <a:r>
              <a:rPr lang="fr-FR" dirty="0"/>
              <a:t>l’utilise, l’encodage H264/H265 en bien en constant bit rate CBR mais il n’y a pas de </a:t>
            </a:r>
            <a:r>
              <a:rPr lang="fr-FR" dirty="0" err="1"/>
              <a:t>null</a:t>
            </a:r>
            <a:r>
              <a:rPr lang="fr-FR" dirty="0"/>
              <a:t> packet pour un lissage adéquat. Je fais une moulinette qui </a:t>
            </a:r>
            <a:r>
              <a:rPr lang="fr-FR" dirty="0" err="1"/>
              <a:t>demux</a:t>
            </a:r>
            <a:r>
              <a:rPr lang="fr-FR" dirty="0"/>
              <a:t> et </a:t>
            </a:r>
            <a:r>
              <a:rPr lang="fr-FR" dirty="0" err="1"/>
              <a:t>remux</a:t>
            </a:r>
            <a:r>
              <a:rPr lang="fr-FR" dirty="0"/>
              <a:t> (MC) et j’ai un TS utilisable. </a:t>
            </a:r>
            <a:endParaRPr lang="fr-FR" dirty="0" smtClean="0"/>
          </a:p>
          <a:p>
            <a:endParaRPr lang="fr-FR" dirty="0"/>
          </a:p>
          <a:p>
            <a:pPr marL="285750" lvl="0" indent="-285750">
              <a:buFont typeface="Arial" panose="020B0604020202020204" pitchFamily="34" charset="0"/>
              <a:buChar char="•"/>
            </a:pPr>
            <a:r>
              <a:rPr lang="fr-FR" b="1" dirty="0"/>
              <a:t>Les encoder/streamer de récupération comme </a:t>
            </a:r>
            <a:r>
              <a:rPr lang="fr-FR" b="1" dirty="0">
                <a:solidFill>
                  <a:srgbClr val="FFFF00"/>
                </a:solidFill>
              </a:rPr>
              <a:t>l’</a:t>
            </a:r>
            <a:r>
              <a:rPr lang="fr-FR" b="1" dirty="0" err="1">
                <a:solidFill>
                  <a:srgbClr val="FFFF00"/>
                </a:solidFill>
              </a:rPr>
              <a:t>Envivio</a:t>
            </a:r>
            <a:r>
              <a:rPr lang="fr-FR" b="1" dirty="0">
                <a:solidFill>
                  <a:srgbClr val="FFFF00"/>
                </a:solidFill>
              </a:rPr>
              <a:t> 4caster</a:t>
            </a:r>
            <a:r>
              <a:rPr lang="fr-FR" b="1" dirty="0"/>
              <a:t>.</a:t>
            </a:r>
            <a:endParaRPr lang="fr-FR" dirty="0"/>
          </a:p>
          <a:p>
            <a:pPr lvl="1"/>
            <a:r>
              <a:rPr lang="fr-FR" dirty="0"/>
              <a:t>Marcel F1GE en a récupéré. Dommage, avec uniquement entrée SDI. Mais il existe des convertisseurs HDMI vers SDI pour 30 euros.</a:t>
            </a:r>
          </a:p>
          <a:p>
            <a:pPr lvl="1"/>
            <a:r>
              <a:rPr lang="fr-FR" dirty="0"/>
              <a:t>Je vais tester, ça peut être top si c’est le bon firmware (3 choix</a:t>
            </a:r>
            <a:r>
              <a:rPr lang="fr-FR" dirty="0" smtClean="0"/>
              <a:t>)</a:t>
            </a:r>
          </a:p>
          <a:p>
            <a:pPr lvl="1"/>
            <a:endParaRPr lang="fr-FR" dirty="0"/>
          </a:p>
          <a:p>
            <a:pPr marL="285750" indent="-285750">
              <a:buFont typeface="Arial" panose="020B0604020202020204" pitchFamily="34" charset="0"/>
              <a:buChar char="•"/>
            </a:pPr>
            <a:r>
              <a:rPr lang="fr-FR" dirty="0" smtClean="0"/>
              <a:t>Les </a:t>
            </a:r>
            <a:r>
              <a:rPr lang="fr-FR" b="1" dirty="0" smtClean="0">
                <a:solidFill>
                  <a:srgbClr val="FFFF00"/>
                </a:solidFill>
              </a:rPr>
              <a:t>webcam /IP. </a:t>
            </a:r>
            <a:r>
              <a:rPr lang="fr-FR" i="1" dirty="0" smtClean="0"/>
              <a:t>Inutilisables directement (pas CBR)</a:t>
            </a:r>
            <a:endParaRPr lang="fr-FR" i="1" dirty="0"/>
          </a:p>
          <a:p>
            <a:pPr lvl="0"/>
            <a:endParaRPr lang="fr-FR" dirty="0"/>
          </a:p>
        </p:txBody>
      </p:sp>
    </p:spTree>
    <p:extLst>
      <p:ext uri="{BB962C8B-B14F-4D97-AF65-F5344CB8AC3E}">
        <p14:creationId xmlns:p14="http://schemas.microsoft.com/office/powerpoint/2010/main" val="3942616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L’encodage </a:t>
            </a:r>
            <a:r>
              <a:rPr lang="fr-FR" sz="3600" b="1" dirty="0"/>
              <a:t>Mpeg2 ou H264</a:t>
            </a:r>
            <a:endParaRPr lang="fr-FR" sz="3600" dirty="0"/>
          </a:p>
        </p:txBody>
      </p:sp>
      <p:sp>
        <p:nvSpPr>
          <p:cNvPr id="14" name="ZoneTexte 13"/>
          <p:cNvSpPr txBox="1"/>
          <p:nvPr/>
        </p:nvSpPr>
        <p:spPr>
          <a:xfrm>
            <a:off x="251520" y="1196752"/>
            <a:ext cx="8712968" cy="2000548"/>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a:t>Structure courante d’un codage H264 / </a:t>
            </a:r>
            <a:r>
              <a:rPr lang="fr-FR" sz="2400" b="1" dirty="0" smtClean="0"/>
              <a:t>AVC</a:t>
            </a:r>
          </a:p>
          <a:p>
            <a:endParaRPr lang="fr-FR" dirty="0"/>
          </a:p>
          <a:p>
            <a:r>
              <a:rPr lang="fr-FR" b="1" dirty="0"/>
              <a:t>Le </a:t>
            </a:r>
            <a:r>
              <a:rPr lang="fr-FR" b="1" dirty="0">
                <a:solidFill>
                  <a:srgbClr val="FFFF00"/>
                </a:solidFill>
              </a:rPr>
              <a:t>GOP</a:t>
            </a:r>
            <a:r>
              <a:rPr lang="fr-FR" b="1" dirty="0"/>
              <a:t> : Group of Picture (Groupe d’images</a:t>
            </a:r>
            <a:r>
              <a:rPr lang="fr-FR" b="1" dirty="0" smtClean="0"/>
              <a:t>)</a:t>
            </a:r>
          </a:p>
          <a:p>
            <a:endParaRPr lang="fr-FR" sz="1600" dirty="0"/>
          </a:p>
          <a:p>
            <a:r>
              <a:rPr lang="fr-FR" sz="1600" b="1" dirty="0"/>
              <a:t>Images I : images </a:t>
            </a:r>
            <a:r>
              <a:rPr lang="fr-FR" sz="1600" dirty="0"/>
              <a:t>complètes compressées type jpeg, jpeg2000, ondelette</a:t>
            </a:r>
          </a:p>
          <a:p>
            <a:r>
              <a:rPr lang="fr-FR" sz="1600" b="1" dirty="0"/>
              <a:t>Image P : Prédites, </a:t>
            </a:r>
            <a:r>
              <a:rPr lang="fr-FR" sz="1600" dirty="0"/>
              <a:t>construites par rapport à l’image I (en général 50% des images I) </a:t>
            </a:r>
          </a:p>
          <a:p>
            <a:r>
              <a:rPr lang="fr-FR" sz="1600" b="1" dirty="0"/>
              <a:t>Image B : Bidirectionnelles, </a:t>
            </a:r>
            <a:r>
              <a:rPr lang="fr-FR" sz="1600" dirty="0"/>
              <a:t>construites à partir des images I et P qui les entourent (15%)</a:t>
            </a:r>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1238" y="3538612"/>
            <a:ext cx="6516216" cy="3081743"/>
          </a:xfrm>
          <a:prstGeom prst="rect">
            <a:avLst/>
          </a:prstGeom>
        </p:spPr>
      </p:pic>
    </p:spTree>
    <p:extLst>
      <p:ext uri="{BB962C8B-B14F-4D97-AF65-F5344CB8AC3E}">
        <p14:creationId xmlns:p14="http://schemas.microsoft.com/office/powerpoint/2010/main" val="31939971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L’encodage </a:t>
            </a:r>
            <a:r>
              <a:rPr lang="fr-FR" sz="3600" b="1" dirty="0"/>
              <a:t>Mpeg2 ou H264</a:t>
            </a:r>
            <a:endParaRPr lang="fr-FR" sz="3600" dirty="0"/>
          </a:p>
        </p:txBody>
      </p:sp>
      <p:sp>
        <p:nvSpPr>
          <p:cNvPr id="14" name="ZoneTexte 13"/>
          <p:cNvSpPr txBox="1"/>
          <p:nvPr/>
        </p:nvSpPr>
        <p:spPr>
          <a:xfrm>
            <a:off x="251520" y="1050995"/>
            <a:ext cx="7776864" cy="707886"/>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Manipulation de la structure avant transmission</a:t>
            </a:r>
            <a:endParaRPr lang="fr-FR" dirty="0"/>
          </a:p>
          <a:p>
            <a:endParaRPr lang="fr-FR" sz="1600"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073" y="1758881"/>
            <a:ext cx="6231540" cy="4911245"/>
          </a:xfrm>
          <a:prstGeom prst="rect">
            <a:avLst/>
          </a:prstGeom>
        </p:spPr>
      </p:pic>
    </p:spTree>
    <p:extLst>
      <p:ext uri="{BB962C8B-B14F-4D97-AF65-F5344CB8AC3E}">
        <p14:creationId xmlns:p14="http://schemas.microsoft.com/office/powerpoint/2010/main" val="10158343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L’encodage </a:t>
            </a:r>
            <a:r>
              <a:rPr lang="fr-FR" sz="3600" b="1" dirty="0"/>
              <a:t>Mpeg2 ou H264</a:t>
            </a:r>
            <a:endParaRPr lang="fr-FR" sz="3600" dirty="0"/>
          </a:p>
        </p:txBody>
      </p:sp>
      <p:sp>
        <p:nvSpPr>
          <p:cNvPr id="14" name="ZoneTexte 13"/>
          <p:cNvSpPr txBox="1"/>
          <p:nvPr/>
        </p:nvSpPr>
        <p:spPr>
          <a:xfrm>
            <a:off x="0" y="1496855"/>
            <a:ext cx="9073008" cy="46166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Répartition de la consommation pour chaque type d’ image</a:t>
            </a:r>
            <a:endParaRPr lang="fr-FR" sz="1600"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771" y="1941008"/>
            <a:ext cx="3800838" cy="4549488"/>
          </a:xfrm>
          <a:prstGeom prst="rect">
            <a:avLst/>
          </a:prstGeom>
        </p:spPr>
      </p:pic>
      <p:sp>
        <p:nvSpPr>
          <p:cNvPr id="5" name="ZoneTexte 4"/>
          <p:cNvSpPr txBox="1"/>
          <p:nvPr/>
        </p:nvSpPr>
        <p:spPr>
          <a:xfrm>
            <a:off x="4427984" y="2036123"/>
            <a:ext cx="3744416" cy="4524315"/>
          </a:xfrm>
          <a:prstGeom prst="rect">
            <a:avLst/>
          </a:prstGeom>
          <a:noFill/>
        </p:spPr>
        <p:txBody>
          <a:bodyPr wrap="square" rtlCol="0">
            <a:spAutoFit/>
          </a:bodyPr>
          <a:lstStyle/>
          <a:p>
            <a:r>
              <a:rPr lang="fr-FR" b="1" dirty="0"/>
              <a:t>Images I : images </a:t>
            </a:r>
            <a:r>
              <a:rPr lang="fr-FR" dirty="0"/>
              <a:t>complètes </a:t>
            </a:r>
            <a:endParaRPr lang="fr-FR" dirty="0" smtClean="0"/>
          </a:p>
          <a:p>
            <a:endParaRPr lang="fr-FR" dirty="0" smtClean="0"/>
          </a:p>
          <a:p>
            <a:r>
              <a:rPr lang="fr-FR" b="1" dirty="0" smtClean="0"/>
              <a:t>Image </a:t>
            </a:r>
            <a:r>
              <a:rPr lang="fr-FR" b="1" dirty="0"/>
              <a:t>P : Prédites, </a:t>
            </a:r>
            <a:r>
              <a:rPr lang="fr-FR" dirty="0"/>
              <a:t>construites par rapport à l’image I (en général 50% des images I) </a:t>
            </a:r>
            <a:endParaRPr lang="fr-FR" dirty="0" smtClean="0"/>
          </a:p>
          <a:p>
            <a:endParaRPr lang="fr-FR" dirty="0"/>
          </a:p>
          <a:p>
            <a:r>
              <a:rPr lang="fr-FR" b="1" dirty="0"/>
              <a:t>Image B : Bidirectionnelles, </a:t>
            </a:r>
            <a:r>
              <a:rPr lang="fr-FR" dirty="0"/>
              <a:t>construites à partir des images I et P qui les entourent (15%)</a:t>
            </a:r>
          </a:p>
          <a:p>
            <a:endParaRPr lang="fr-FR" dirty="0" smtClean="0"/>
          </a:p>
          <a:p>
            <a:endParaRPr lang="fr-FR" dirty="0"/>
          </a:p>
          <a:p>
            <a:r>
              <a:rPr lang="fr-FR" dirty="0" smtClean="0"/>
              <a:t>Ici on retrouve bien la répartition en consommation. </a:t>
            </a:r>
            <a:r>
              <a:rPr lang="fr-FR" i="1" dirty="0" smtClean="0"/>
              <a:t>(de plus il y a une constance car ici l’image est une mire fixe)</a:t>
            </a:r>
          </a:p>
          <a:p>
            <a:r>
              <a:rPr lang="fr-FR" dirty="0" smtClean="0"/>
              <a:t>(codage Mpeg2 </a:t>
            </a:r>
            <a:r>
              <a:rPr lang="fr-FR" dirty="0" err="1" smtClean="0"/>
              <a:t>Minimod</a:t>
            </a:r>
            <a:r>
              <a:rPr lang="fr-FR" dirty="0" smtClean="0"/>
              <a:t> SR2000)</a:t>
            </a:r>
            <a:endParaRPr lang="fr-FR" dirty="0"/>
          </a:p>
        </p:txBody>
      </p:sp>
    </p:spTree>
    <p:extLst>
      <p:ext uri="{BB962C8B-B14F-4D97-AF65-F5344CB8AC3E}">
        <p14:creationId xmlns:p14="http://schemas.microsoft.com/office/powerpoint/2010/main" val="51680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L’encodage </a:t>
            </a:r>
            <a:r>
              <a:rPr lang="fr-FR" sz="3600" b="1" dirty="0"/>
              <a:t>Mpeg2 ou H264</a:t>
            </a:r>
            <a:endParaRPr lang="fr-FR" sz="3600" dirty="0"/>
          </a:p>
        </p:txBody>
      </p:sp>
      <p:sp>
        <p:nvSpPr>
          <p:cNvPr id="14" name="ZoneTexte 13"/>
          <p:cNvSpPr txBox="1"/>
          <p:nvPr/>
        </p:nvSpPr>
        <p:spPr>
          <a:xfrm>
            <a:off x="0" y="1412776"/>
            <a:ext cx="9073008" cy="46166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Répartition de la consommation pour chaque type d’ image</a:t>
            </a:r>
            <a:endParaRPr lang="fr-FR" sz="1600" dirty="0"/>
          </a:p>
        </p:txBody>
      </p:sp>
      <p:sp>
        <p:nvSpPr>
          <p:cNvPr id="5" name="ZoneTexte 4"/>
          <p:cNvSpPr txBox="1"/>
          <p:nvPr/>
        </p:nvSpPr>
        <p:spPr>
          <a:xfrm>
            <a:off x="4427984" y="2036123"/>
            <a:ext cx="3744416" cy="4247317"/>
          </a:xfrm>
          <a:prstGeom prst="rect">
            <a:avLst/>
          </a:prstGeom>
          <a:noFill/>
        </p:spPr>
        <p:txBody>
          <a:bodyPr wrap="square" rtlCol="0">
            <a:spAutoFit/>
          </a:bodyPr>
          <a:lstStyle/>
          <a:p>
            <a:r>
              <a:rPr lang="fr-FR" b="1" dirty="0"/>
              <a:t>Images I : images </a:t>
            </a:r>
            <a:r>
              <a:rPr lang="fr-FR" dirty="0"/>
              <a:t>complètes </a:t>
            </a:r>
            <a:endParaRPr lang="fr-FR" dirty="0" smtClean="0"/>
          </a:p>
          <a:p>
            <a:endParaRPr lang="fr-FR" dirty="0" smtClean="0"/>
          </a:p>
          <a:p>
            <a:r>
              <a:rPr lang="fr-FR" b="1" dirty="0" smtClean="0"/>
              <a:t>Image </a:t>
            </a:r>
            <a:r>
              <a:rPr lang="fr-FR" b="1" dirty="0"/>
              <a:t>P : Prédites, </a:t>
            </a:r>
            <a:r>
              <a:rPr lang="fr-FR" dirty="0"/>
              <a:t>construites par rapport à l’image I (en général 50% des images I) </a:t>
            </a:r>
            <a:endParaRPr lang="fr-FR" dirty="0" smtClean="0"/>
          </a:p>
          <a:p>
            <a:endParaRPr lang="fr-FR" dirty="0"/>
          </a:p>
          <a:p>
            <a:r>
              <a:rPr lang="fr-FR" b="1" dirty="0"/>
              <a:t>Image B : Bidirectionnelles, </a:t>
            </a:r>
            <a:r>
              <a:rPr lang="fr-FR" dirty="0"/>
              <a:t>construites à partir des images I et P qui les entourent (15%)</a:t>
            </a:r>
          </a:p>
          <a:p>
            <a:endParaRPr lang="fr-FR" dirty="0" smtClean="0"/>
          </a:p>
          <a:p>
            <a:endParaRPr lang="fr-FR" dirty="0" smtClean="0"/>
          </a:p>
          <a:p>
            <a:endParaRPr lang="fr-FR" dirty="0"/>
          </a:p>
          <a:p>
            <a:r>
              <a:rPr lang="fr-FR" dirty="0" smtClean="0">
                <a:solidFill>
                  <a:srgbClr val="FF0000"/>
                </a:solidFill>
              </a:rPr>
              <a:t>Ici la répartition en consommation est complètement anormale. (codage DATVexpress Transmitter)</a:t>
            </a:r>
            <a:endParaRPr lang="fr-FR" dirty="0">
              <a:solidFill>
                <a:srgbClr val="FF0000"/>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512" y="2070428"/>
            <a:ext cx="4070448" cy="4229100"/>
          </a:xfrm>
          <a:prstGeom prst="rect">
            <a:avLst/>
          </a:prstGeom>
        </p:spPr>
      </p:pic>
    </p:spTree>
    <p:extLst>
      <p:ext uri="{BB962C8B-B14F-4D97-AF65-F5344CB8AC3E}">
        <p14:creationId xmlns:p14="http://schemas.microsoft.com/office/powerpoint/2010/main" val="15847992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L’encodage </a:t>
            </a:r>
            <a:r>
              <a:rPr lang="fr-FR" sz="3600" b="1" dirty="0"/>
              <a:t>Mpeg2 ou H264</a:t>
            </a:r>
            <a:endParaRPr lang="fr-FR" sz="3600" dirty="0"/>
          </a:p>
        </p:txBody>
      </p:sp>
      <p:sp>
        <p:nvSpPr>
          <p:cNvPr id="5" name="ZoneTexte 4"/>
          <p:cNvSpPr txBox="1"/>
          <p:nvPr/>
        </p:nvSpPr>
        <p:spPr>
          <a:xfrm>
            <a:off x="5237338" y="2780928"/>
            <a:ext cx="3744416" cy="3693319"/>
          </a:xfrm>
          <a:prstGeom prst="rect">
            <a:avLst/>
          </a:prstGeom>
          <a:noFill/>
        </p:spPr>
        <p:txBody>
          <a:bodyPr wrap="square" rtlCol="0">
            <a:spAutoFit/>
          </a:bodyPr>
          <a:lstStyle/>
          <a:p>
            <a:r>
              <a:rPr lang="fr-FR" dirty="0"/>
              <a:t>Dans l’entête des PES il y a la description du format de la vidéo, notamment le pixel aspect ratio (échantillons non carrés) et le Display aspect ratio (4 :3, 16 :9..)</a:t>
            </a:r>
          </a:p>
          <a:p>
            <a:endParaRPr lang="fr-FR" dirty="0" smtClean="0"/>
          </a:p>
          <a:p>
            <a:r>
              <a:rPr lang="fr-FR" dirty="0"/>
              <a:t>Ici on voit que, </a:t>
            </a:r>
            <a:r>
              <a:rPr lang="fr-FR" dirty="0">
                <a:solidFill>
                  <a:srgbClr val="FF0000"/>
                </a:solidFill>
              </a:rPr>
              <a:t>avec DATVexpress Transmitter, les infos sont mal </a:t>
            </a:r>
            <a:r>
              <a:rPr lang="fr-FR" dirty="0" smtClean="0">
                <a:solidFill>
                  <a:srgbClr val="FF0000"/>
                </a:solidFill>
              </a:rPr>
              <a:t>mises </a:t>
            </a:r>
            <a:r>
              <a:rPr lang="fr-FR" u="sng" dirty="0">
                <a:solidFill>
                  <a:srgbClr val="FF0000"/>
                </a:solidFill>
              </a:rPr>
              <a:t>en H264</a:t>
            </a:r>
            <a:r>
              <a:rPr lang="fr-FR" dirty="0">
                <a:solidFill>
                  <a:srgbClr val="FF0000"/>
                </a:solidFill>
              </a:rPr>
              <a:t>, ce qui fait que l’image sera déformée par le récepteur</a:t>
            </a:r>
            <a:r>
              <a:rPr lang="fr-FR" dirty="0"/>
              <a:t> ( Minitioune </a:t>
            </a:r>
            <a:r>
              <a:rPr lang="fr-FR" dirty="0" smtClean="0"/>
              <a:t>ou VLC affichera </a:t>
            </a:r>
            <a:r>
              <a:rPr lang="fr-FR" dirty="0"/>
              <a:t>une image 427x240 au lieu de 320x240)</a:t>
            </a: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74" y="1073851"/>
            <a:ext cx="5206989" cy="5702368"/>
          </a:xfrm>
          <a:prstGeom prst="rect">
            <a:avLst/>
          </a:prstGeom>
        </p:spPr>
      </p:pic>
      <p:sp>
        <p:nvSpPr>
          <p:cNvPr id="8" name="ZoneTexte 7"/>
          <p:cNvSpPr txBox="1"/>
          <p:nvPr/>
        </p:nvSpPr>
        <p:spPr>
          <a:xfrm>
            <a:off x="2411760" y="1050995"/>
            <a:ext cx="4536504" cy="830997"/>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Respect de la définition et du format de l’ image</a:t>
            </a:r>
            <a:endParaRPr lang="fr-FR" sz="1600" dirty="0"/>
          </a:p>
        </p:txBody>
      </p:sp>
    </p:spTree>
    <p:extLst>
      <p:ext uri="{BB962C8B-B14F-4D97-AF65-F5344CB8AC3E}">
        <p14:creationId xmlns:p14="http://schemas.microsoft.com/office/powerpoint/2010/main" val="1228758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 multiplexe dans le TS</a:t>
            </a:r>
            <a:endParaRPr lang="fr-FR" sz="3600" dirty="0"/>
          </a:p>
        </p:txBody>
      </p:sp>
      <p:sp>
        <p:nvSpPr>
          <p:cNvPr id="14" name="ZoneTexte 13"/>
          <p:cNvSpPr txBox="1"/>
          <p:nvPr/>
        </p:nvSpPr>
        <p:spPr>
          <a:xfrm>
            <a:off x="17748" y="1165969"/>
            <a:ext cx="8388424" cy="46166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Répartition de la consommation des différents PIDs</a:t>
            </a:r>
            <a:endParaRPr lang="fr-FR" sz="1600" dirty="0"/>
          </a:p>
        </p:txBody>
      </p:sp>
      <p:sp>
        <p:nvSpPr>
          <p:cNvPr id="5" name="ZoneTexte 4"/>
          <p:cNvSpPr txBox="1"/>
          <p:nvPr/>
        </p:nvSpPr>
        <p:spPr>
          <a:xfrm>
            <a:off x="4427984" y="2036123"/>
            <a:ext cx="4320480" cy="4524315"/>
          </a:xfrm>
          <a:prstGeom prst="rect">
            <a:avLst/>
          </a:prstGeom>
          <a:noFill/>
        </p:spPr>
        <p:txBody>
          <a:bodyPr wrap="square" rtlCol="0">
            <a:spAutoFit/>
          </a:bodyPr>
          <a:lstStyle/>
          <a:p>
            <a:r>
              <a:rPr lang="fr-FR" dirty="0" smtClean="0"/>
              <a:t>La PAT (Program Association Table)</a:t>
            </a:r>
          </a:p>
          <a:p>
            <a:r>
              <a:rPr lang="fr-FR" dirty="0" smtClean="0"/>
              <a:t>occupe 1%</a:t>
            </a:r>
          </a:p>
          <a:p>
            <a:endParaRPr lang="fr-FR" dirty="0"/>
          </a:p>
          <a:p>
            <a:r>
              <a:rPr lang="fr-FR" dirty="0" smtClean="0"/>
              <a:t>La PMT(Program </a:t>
            </a:r>
            <a:r>
              <a:rPr lang="fr-FR" dirty="0" err="1" smtClean="0"/>
              <a:t>Map</a:t>
            </a:r>
            <a:r>
              <a:rPr lang="fr-FR" dirty="0" smtClean="0"/>
              <a:t> Table) 1%</a:t>
            </a:r>
          </a:p>
          <a:p>
            <a:endParaRPr lang="fr-FR" dirty="0"/>
          </a:p>
          <a:p>
            <a:r>
              <a:rPr lang="fr-FR" dirty="0" smtClean="0">
                <a:solidFill>
                  <a:srgbClr val="FFFF00"/>
                </a:solidFill>
              </a:rPr>
              <a:t>La </a:t>
            </a:r>
            <a:r>
              <a:rPr lang="fr-FR" dirty="0" err="1" smtClean="0">
                <a:solidFill>
                  <a:srgbClr val="FFFF00"/>
                </a:solidFill>
              </a:rPr>
              <a:t>video</a:t>
            </a:r>
            <a:r>
              <a:rPr lang="fr-FR" dirty="0" smtClean="0">
                <a:solidFill>
                  <a:srgbClr val="FFFF00"/>
                </a:solidFill>
              </a:rPr>
              <a:t> H264 87% =&gt; 351kbps</a:t>
            </a:r>
          </a:p>
          <a:p>
            <a:endParaRPr lang="fr-FR" dirty="0"/>
          </a:p>
          <a:p>
            <a:r>
              <a:rPr lang="fr-FR" dirty="0" smtClean="0"/>
              <a:t>L’audio 9% =&gt; 35 kbps</a:t>
            </a:r>
          </a:p>
          <a:p>
            <a:endParaRPr lang="fr-FR" dirty="0"/>
          </a:p>
          <a:p>
            <a:r>
              <a:rPr lang="fr-FR" dirty="0" smtClean="0"/>
              <a:t>Les </a:t>
            </a:r>
            <a:r>
              <a:rPr lang="fr-FR" dirty="0" err="1" smtClean="0"/>
              <a:t>Null</a:t>
            </a:r>
            <a:r>
              <a:rPr lang="fr-FR" dirty="0" smtClean="0"/>
              <a:t> packet (bourrage) 2%</a:t>
            </a:r>
          </a:p>
          <a:p>
            <a:endParaRPr lang="fr-FR" dirty="0"/>
          </a:p>
          <a:p>
            <a:r>
              <a:rPr lang="fr-FR" dirty="0" smtClean="0"/>
              <a:t>Tout cela pour 400 kbps qui correspond à du SR250_78 en DVBS ou SR250_56 en DVBS2</a:t>
            </a:r>
          </a:p>
          <a:p>
            <a:endParaRPr lang="fr-FR" dirty="0" smtClean="0"/>
          </a:p>
          <a:p>
            <a:r>
              <a:rPr lang="fr-FR" i="1" dirty="0" smtClean="0">
                <a:solidFill>
                  <a:srgbClr val="FFFF00"/>
                </a:solidFill>
              </a:rPr>
              <a:t>Codage AVC2TS</a:t>
            </a:r>
            <a:endParaRPr lang="fr-FR" i="1" dirty="0">
              <a:solidFill>
                <a:srgbClr val="FFFF00"/>
              </a:solidFill>
            </a:endParaRPr>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184" y="1627634"/>
            <a:ext cx="3860800" cy="4914900"/>
          </a:xfrm>
          <a:prstGeom prst="rect">
            <a:avLst/>
          </a:prstGeom>
        </p:spPr>
      </p:pic>
    </p:spTree>
    <p:extLst>
      <p:ext uri="{BB962C8B-B14F-4D97-AF65-F5344CB8AC3E}">
        <p14:creationId xmlns:p14="http://schemas.microsoft.com/office/powerpoint/2010/main" val="37220727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 multiplexe dans le TS</a:t>
            </a:r>
            <a:endParaRPr lang="fr-FR" sz="3600" dirty="0"/>
          </a:p>
        </p:txBody>
      </p:sp>
      <p:sp>
        <p:nvSpPr>
          <p:cNvPr id="14" name="ZoneTexte 13"/>
          <p:cNvSpPr txBox="1"/>
          <p:nvPr/>
        </p:nvSpPr>
        <p:spPr>
          <a:xfrm>
            <a:off x="17748" y="1165969"/>
            <a:ext cx="8388424" cy="46166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Répartition de la consommation des différents PIDs</a:t>
            </a:r>
            <a:endParaRPr lang="fr-FR" sz="1600" dirty="0"/>
          </a:p>
        </p:txBody>
      </p:sp>
      <p:sp>
        <p:nvSpPr>
          <p:cNvPr id="5" name="ZoneTexte 4"/>
          <p:cNvSpPr txBox="1"/>
          <p:nvPr/>
        </p:nvSpPr>
        <p:spPr>
          <a:xfrm>
            <a:off x="6372200" y="1844824"/>
            <a:ext cx="2566279" cy="4801314"/>
          </a:xfrm>
          <a:prstGeom prst="rect">
            <a:avLst/>
          </a:prstGeom>
          <a:noFill/>
        </p:spPr>
        <p:txBody>
          <a:bodyPr wrap="square" rtlCol="0">
            <a:spAutoFit/>
          </a:bodyPr>
          <a:lstStyle/>
          <a:p>
            <a:r>
              <a:rPr lang="fr-FR" dirty="0" smtClean="0"/>
              <a:t>Le logiciel </a:t>
            </a:r>
            <a:r>
              <a:rPr lang="fr-FR" dirty="0" err="1" smtClean="0"/>
              <a:t>Tsreader</a:t>
            </a:r>
            <a:r>
              <a:rPr lang="fr-FR" dirty="0" smtClean="0"/>
              <a:t> peut vous monter en live la répartition des différents flux</a:t>
            </a:r>
          </a:p>
          <a:p>
            <a:endParaRPr lang="fr-FR" dirty="0"/>
          </a:p>
          <a:p>
            <a:r>
              <a:rPr lang="fr-FR" dirty="0" smtClean="0"/>
              <a:t>Ici 79% =</a:t>
            </a:r>
            <a:r>
              <a:rPr lang="fr-FR" dirty="0" smtClean="0">
                <a:solidFill>
                  <a:srgbClr val="FFFF00"/>
                </a:solidFill>
              </a:rPr>
              <a:t>318kbps pour la vidéo</a:t>
            </a:r>
          </a:p>
          <a:p>
            <a:r>
              <a:rPr lang="fr-FR" dirty="0" smtClean="0"/>
              <a:t>10% pour l’audio</a:t>
            </a:r>
          </a:p>
          <a:p>
            <a:r>
              <a:rPr lang="fr-FR" dirty="0" smtClean="0"/>
              <a:t>3,5% de </a:t>
            </a:r>
            <a:r>
              <a:rPr lang="fr-FR" dirty="0" err="1" smtClean="0"/>
              <a:t>null</a:t>
            </a:r>
            <a:r>
              <a:rPr lang="fr-FR" dirty="0" smtClean="0"/>
              <a:t> packets</a:t>
            </a:r>
          </a:p>
          <a:p>
            <a:endParaRPr lang="fr-FR" dirty="0"/>
          </a:p>
          <a:p>
            <a:endParaRPr lang="fr-FR" dirty="0"/>
          </a:p>
          <a:p>
            <a:r>
              <a:rPr lang="fr-FR" dirty="0" smtClean="0"/>
              <a:t>Tout cela pour 400 kbps qui correspond à du SR250_78 en DVBS ou SR250_56 en DVBS2</a:t>
            </a:r>
          </a:p>
          <a:p>
            <a:r>
              <a:rPr lang="fr-FR" i="1" dirty="0" smtClean="0">
                <a:solidFill>
                  <a:srgbClr val="FFFF00"/>
                </a:solidFill>
              </a:rPr>
              <a:t>Codage Mainconcept</a:t>
            </a:r>
            <a:endParaRPr lang="fr-FR" i="1" dirty="0">
              <a:solidFill>
                <a:srgbClr val="FFFF00"/>
              </a:solidFill>
            </a:endParaRP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10" y="1598334"/>
            <a:ext cx="6211899" cy="5215041"/>
          </a:xfrm>
          <a:prstGeom prst="rect">
            <a:avLst/>
          </a:prstGeom>
        </p:spPr>
      </p:pic>
    </p:spTree>
    <p:extLst>
      <p:ext uri="{BB962C8B-B14F-4D97-AF65-F5344CB8AC3E}">
        <p14:creationId xmlns:p14="http://schemas.microsoft.com/office/powerpoint/2010/main" val="9622294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 multiplexe dans le TS</a:t>
            </a:r>
            <a:endParaRPr lang="fr-FR" sz="3600" dirty="0"/>
          </a:p>
        </p:txBody>
      </p:sp>
      <p:sp>
        <p:nvSpPr>
          <p:cNvPr id="14" name="ZoneTexte 13"/>
          <p:cNvSpPr txBox="1"/>
          <p:nvPr/>
        </p:nvSpPr>
        <p:spPr>
          <a:xfrm>
            <a:off x="0" y="935136"/>
            <a:ext cx="8388424" cy="46166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Répartition de la consommation des différents PIDs</a:t>
            </a:r>
            <a:endParaRPr lang="fr-FR" sz="1600" dirty="0"/>
          </a:p>
        </p:txBody>
      </p:sp>
      <p:sp>
        <p:nvSpPr>
          <p:cNvPr id="5" name="ZoneTexte 4"/>
          <p:cNvSpPr txBox="1"/>
          <p:nvPr/>
        </p:nvSpPr>
        <p:spPr>
          <a:xfrm>
            <a:off x="6084168" y="1861205"/>
            <a:ext cx="2736304" cy="4524315"/>
          </a:xfrm>
          <a:prstGeom prst="rect">
            <a:avLst/>
          </a:prstGeom>
          <a:noFill/>
        </p:spPr>
        <p:txBody>
          <a:bodyPr wrap="square" rtlCol="0">
            <a:spAutoFit/>
          </a:bodyPr>
          <a:lstStyle/>
          <a:p>
            <a:r>
              <a:rPr lang="fr-FR" dirty="0" smtClean="0"/>
              <a:t>Le logiciel </a:t>
            </a:r>
            <a:r>
              <a:rPr lang="fr-FR" dirty="0" err="1" smtClean="0"/>
              <a:t>Tsreader</a:t>
            </a:r>
            <a:r>
              <a:rPr lang="fr-FR" dirty="0" smtClean="0"/>
              <a:t> peut vous monter en live la répartition des différents flux</a:t>
            </a:r>
          </a:p>
          <a:p>
            <a:endParaRPr lang="fr-FR" dirty="0"/>
          </a:p>
          <a:p>
            <a:r>
              <a:rPr lang="fr-FR" dirty="0" smtClean="0"/>
              <a:t>Ici 31% =</a:t>
            </a:r>
            <a:r>
              <a:rPr lang="fr-FR" dirty="0" smtClean="0">
                <a:solidFill>
                  <a:srgbClr val="FFFF00"/>
                </a:solidFill>
              </a:rPr>
              <a:t>157kbps pour la vidéo</a:t>
            </a:r>
          </a:p>
          <a:p>
            <a:r>
              <a:rPr lang="fr-FR" dirty="0" smtClean="0"/>
              <a:t>29% 148 kbps pour l’audio</a:t>
            </a:r>
          </a:p>
          <a:p>
            <a:r>
              <a:rPr lang="fr-FR" dirty="0" smtClean="0"/>
              <a:t>31% de </a:t>
            </a:r>
            <a:r>
              <a:rPr lang="fr-FR" dirty="0" err="1" smtClean="0"/>
              <a:t>null</a:t>
            </a:r>
            <a:r>
              <a:rPr lang="fr-FR" dirty="0" smtClean="0"/>
              <a:t> packets</a:t>
            </a:r>
          </a:p>
          <a:p>
            <a:r>
              <a:rPr lang="fr-FR" dirty="0" smtClean="0"/>
              <a:t>Soit </a:t>
            </a:r>
            <a:r>
              <a:rPr lang="fr-FR" dirty="0" smtClean="0">
                <a:solidFill>
                  <a:srgbClr val="FF0000"/>
                </a:solidFill>
              </a:rPr>
              <a:t>158 kbps</a:t>
            </a:r>
          </a:p>
          <a:p>
            <a:endParaRPr lang="fr-FR" dirty="0"/>
          </a:p>
          <a:p>
            <a:r>
              <a:rPr lang="fr-FR" dirty="0" smtClean="0"/>
              <a:t>pour 400 kbps qui correspond à du SR250</a:t>
            </a:r>
          </a:p>
          <a:p>
            <a:r>
              <a:rPr lang="fr-FR" i="1" dirty="0" smtClean="0"/>
              <a:t>(Codage DATVexpress Transmitter)</a:t>
            </a:r>
            <a:endParaRPr lang="fr-FR" i="1"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396802"/>
            <a:ext cx="5677786" cy="5361378"/>
          </a:xfrm>
          <a:prstGeom prst="rect">
            <a:avLst/>
          </a:prstGeom>
        </p:spPr>
      </p:pic>
    </p:spTree>
    <p:extLst>
      <p:ext uri="{BB962C8B-B14F-4D97-AF65-F5344CB8AC3E}">
        <p14:creationId xmlns:p14="http://schemas.microsoft.com/office/powerpoint/2010/main" val="2076245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664103" y="6041826"/>
            <a:ext cx="6074613" cy="461665"/>
          </a:xfrm>
          <a:prstGeom prst="rect">
            <a:avLst/>
          </a:prstGeom>
          <a:noFill/>
        </p:spPr>
        <p:txBody>
          <a:bodyPr wrap="square" rtlCol="0">
            <a:spAutoFit/>
          </a:bodyPr>
          <a:lstStyle/>
          <a:p>
            <a:r>
              <a:rPr lang="fr-FR" sz="2400" dirty="0" smtClean="0"/>
              <a:t>4 amplificateurs montés et ampli DG0VE</a:t>
            </a:r>
            <a:endParaRPr lang="fr-FR" sz="24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772816"/>
            <a:ext cx="5747652" cy="3706861"/>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4365104"/>
            <a:ext cx="2497886" cy="1800200"/>
          </a:xfrm>
          <a:prstGeom prst="rect">
            <a:avLst/>
          </a:prstGeom>
        </p:spPr>
      </p:pic>
    </p:spTree>
    <p:extLst>
      <p:ext uri="{BB962C8B-B14F-4D97-AF65-F5344CB8AC3E}">
        <p14:creationId xmlns:p14="http://schemas.microsoft.com/office/powerpoint/2010/main" val="3846508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560840" cy="646331"/>
          </a:xfrm>
          <a:prstGeom prst="rect">
            <a:avLst/>
          </a:prstGeom>
          <a:noFill/>
        </p:spPr>
        <p:txBody>
          <a:bodyPr wrap="square" rtlCol="0">
            <a:spAutoFit/>
          </a:bodyPr>
          <a:lstStyle/>
          <a:p>
            <a:r>
              <a:rPr lang="fr-FR" sz="3600" b="1" dirty="0" smtClean="0"/>
              <a:t>Le multiplexe dans le TS</a:t>
            </a:r>
            <a:endParaRPr lang="fr-FR" sz="3600" dirty="0"/>
          </a:p>
        </p:txBody>
      </p:sp>
      <p:sp>
        <p:nvSpPr>
          <p:cNvPr id="14" name="ZoneTexte 13"/>
          <p:cNvSpPr txBox="1"/>
          <p:nvPr/>
        </p:nvSpPr>
        <p:spPr>
          <a:xfrm>
            <a:off x="0" y="935136"/>
            <a:ext cx="8388424" cy="46166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a:r>
              <a:rPr lang="fr-FR" sz="2400" b="1" dirty="0" smtClean="0"/>
              <a:t>Répartition de la consommation des différents PIDs</a:t>
            </a:r>
            <a:endParaRPr lang="fr-FR" sz="1600" dirty="0"/>
          </a:p>
        </p:txBody>
      </p:sp>
      <p:sp>
        <p:nvSpPr>
          <p:cNvPr id="5" name="ZoneTexte 4"/>
          <p:cNvSpPr txBox="1"/>
          <p:nvPr/>
        </p:nvSpPr>
        <p:spPr>
          <a:xfrm>
            <a:off x="395536" y="1396801"/>
            <a:ext cx="8568952" cy="4801314"/>
          </a:xfrm>
          <a:prstGeom prst="rect">
            <a:avLst/>
          </a:prstGeom>
          <a:noFill/>
        </p:spPr>
        <p:txBody>
          <a:bodyPr wrap="square" rtlCol="0">
            <a:spAutoFit/>
          </a:bodyPr>
          <a:lstStyle/>
          <a:p>
            <a:r>
              <a:rPr lang="fr-FR" dirty="0" smtClean="0"/>
              <a:t>Désastreux!</a:t>
            </a:r>
            <a:endParaRPr lang="fr-FR" dirty="0"/>
          </a:p>
          <a:p>
            <a:r>
              <a:rPr lang="fr-FR" dirty="0" smtClean="0"/>
              <a:t>31% =</a:t>
            </a:r>
            <a:r>
              <a:rPr lang="fr-FR" dirty="0" smtClean="0">
                <a:solidFill>
                  <a:srgbClr val="FF0000"/>
                </a:solidFill>
              </a:rPr>
              <a:t>157kbps pour la vidéo</a:t>
            </a:r>
          </a:p>
          <a:p>
            <a:r>
              <a:rPr lang="fr-FR" dirty="0" smtClean="0"/>
              <a:t>29% = </a:t>
            </a:r>
            <a:r>
              <a:rPr lang="fr-FR" dirty="0" smtClean="0">
                <a:solidFill>
                  <a:srgbClr val="FF0000"/>
                </a:solidFill>
              </a:rPr>
              <a:t>148 kbps pour l’audio</a:t>
            </a:r>
          </a:p>
          <a:p>
            <a:r>
              <a:rPr lang="fr-FR" dirty="0" smtClean="0"/>
              <a:t>31% = </a:t>
            </a:r>
            <a:r>
              <a:rPr lang="fr-FR" dirty="0" smtClean="0">
                <a:solidFill>
                  <a:srgbClr val="FF0000"/>
                </a:solidFill>
              </a:rPr>
              <a:t>158 kbps de </a:t>
            </a:r>
            <a:r>
              <a:rPr lang="fr-FR" dirty="0" err="1" smtClean="0">
                <a:solidFill>
                  <a:srgbClr val="FF0000"/>
                </a:solidFill>
              </a:rPr>
              <a:t>null</a:t>
            </a:r>
            <a:r>
              <a:rPr lang="fr-FR" dirty="0" smtClean="0">
                <a:solidFill>
                  <a:srgbClr val="FF0000"/>
                </a:solidFill>
              </a:rPr>
              <a:t> packets!!</a:t>
            </a:r>
          </a:p>
          <a:p>
            <a:endParaRPr lang="fr-FR" dirty="0"/>
          </a:p>
          <a:p>
            <a:r>
              <a:rPr lang="fr-FR" dirty="0" smtClean="0"/>
              <a:t>pour 400 kbps qui correspond à du SR250_78 en DVBS ou SR250_56 en DVBS2</a:t>
            </a:r>
          </a:p>
          <a:p>
            <a:r>
              <a:rPr lang="fr-FR" i="1" dirty="0" smtClean="0"/>
              <a:t>(Codage DATVexpress Transmitter)</a:t>
            </a:r>
          </a:p>
          <a:p>
            <a:endParaRPr lang="fr-FR" i="1" dirty="0"/>
          </a:p>
          <a:p>
            <a:r>
              <a:rPr lang="fr-FR" dirty="0" smtClean="0"/>
              <a:t>C’est vraiment du gaspillage!! </a:t>
            </a:r>
          </a:p>
          <a:p>
            <a:r>
              <a:rPr lang="fr-FR" dirty="0" smtClean="0"/>
              <a:t>On devine une image très compressée</a:t>
            </a:r>
          </a:p>
          <a:p>
            <a:r>
              <a:rPr lang="fr-FR" dirty="0" smtClean="0"/>
              <a:t> avec peu de définition.</a:t>
            </a:r>
          </a:p>
          <a:p>
            <a:endParaRPr lang="fr-FR" dirty="0"/>
          </a:p>
          <a:p>
            <a:endParaRPr lang="fr-FR" dirty="0" smtClean="0"/>
          </a:p>
          <a:p>
            <a:endParaRPr lang="fr-FR" dirty="0"/>
          </a:p>
          <a:p>
            <a:r>
              <a:rPr lang="fr-FR" i="1" dirty="0" smtClean="0"/>
              <a:t>On ne peut pas vraiment bien régler le</a:t>
            </a:r>
          </a:p>
          <a:p>
            <a:r>
              <a:rPr lang="fr-FR" i="1" dirty="0" smtClean="0"/>
              <a:t>choix du débit vidéo dans ce logiciel,</a:t>
            </a:r>
          </a:p>
          <a:p>
            <a:r>
              <a:rPr lang="fr-FR" i="1" dirty="0" smtClean="0"/>
              <a:t>juste avec le paramètre </a:t>
            </a:r>
            <a:r>
              <a:rPr lang="fr-FR" i="1" dirty="0" err="1" smtClean="0"/>
              <a:t>twiddle</a:t>
            </a:r>
            <a:r>
              <a:rPr lang="fr-FR" i="1" dirty="0" smtClean="0"/>
              <a:t>…</a:t>
            </a:r>
            <a:endParaRPr lang="fr-FR" i="1"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4687" y="3645024"/>
            <a:ext cx="4448175" cy="3076575"/>
          </a:xfrm>
          <a:prstGeom prst="rect">
            <a:avLst/>
          </a:prstGeom>
        </p:spPr>
      </p:pic>
    </p:spTree>
    <p:extLst>
      <p:ext uri="{BB962C8B-B14F-4D97-AF65-F5344CB8AC3E}">
        <p14:creationId xmlns:p14="http://schemas.microsoft.com/office/powerpoint/2010/main" val="35685108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899592" y="404664"/>
            <a:ext cx="6264696" cy="646331"/>
          </a:xfrm>
          <a:prstGeom prst="rect">
            <a:avLst/>
          </a:prstGeom>
          <a:noFill/>
        </p:spPr>
        <p:txBody>
          <a:bodyPr wrap="square" rtlCol="0">
            <a:spAutoFit/>
          </a:bodyPr>
          <a:lstStyle/>
          <a:p>
            <a:r>
              <a:rPr lang="fr-FR" sz="3600" b="1" dirty="0" smtClean="0"/>
              <a:t>Choix des sources vidéo</a:t>
            </a:r>
            <a:endParaRPr lang="fr-FR" sz="3600" dirty="0"/>
          </a:p>
        </p:txBody>
      </p:sp>
      <p:sp>
        <p:nvSpPr>
          <p:cNvPr id="2" name="ZoneTexte 1"/>
          <p:cNvSpPr txBox="1"/>
          <p:nvPr/>
        </p:nvSpPr>
        <p:spPr>
          <a:xfrm>
            <a:off x="310630" y="1268760"/>
            <a:ext cx="8496944" cy="5447645"/>
          </a:xfrm>
          <a:prstGeom prst="rect">
            <a:avLst/>
          </a:prstGeom>
          <a:noFill/>
        </p:spPr>
        <p:txBody>
          <a:bodyPr wrap="square" rtlCol="0">
            <a:spAutoFit/>
          </a:bodyPr>
          <a:lstStyle/>
          <a:p>
            <a:r>
              <a:rPr lang="fr-FR" b="1" dirty="0">
                <a:solidFill>
                  <a:srgbClr val="FFFF00"/>
                </a:solidFill>
              </a:rPr>
              <a:t>Camera sortie analogique : PAL, Y/c, YUV</a:t>
            </a:r>
            <a:endParaRPr lang="fr-FR" dirty="0">
              <a:solidFill>
                <a:srgbClr val="FFFF00"/>
              </a:solidFill>
            </a:endParaRPr>
          </a:p>
          <a:p>
            <a:pPr lvl="1"/>
            <a:r>
              <a:rPr lang="fr-FR" sz="1600" dirty="0"/>
              <a:t>Utiliser un encodeur H264 qui fait la capture à partir de ce type d’entrée et fait aussi l’encodage H264 </a:t>
            </a:r>
            <a:r>
              <a:rPr lang="fr-FR" sz="1600" b="1" dirty="0"/>
              <a:t>en CBR. </a:t>
            </a:r>
            <a:r>
              <a:rPr lang="fr-FR" sz="1600" dirty="0" smtClean="0"/>
              <a:t>(attention aux choix de réglage </a:t>
            </a:r>
            <a:r>
              <a:rPr lang="fr-FR" sz="1600" dirty="0" err="1" smtClean="0"/>
              <a:t>disponibles:GOP</a:t>
            </a:r>
            <a:r>
              <a:rPr lang="fr-FR" sz="1600" dirty="0" smtClean="0"/>
              <a:t> …)</a:t>
            </a:r>
          </a:p>
          <a:p>
            <a:pPr lvl="1"/>
            <a:endParaRPr lang="fr-FR" sz="1600" dirty="0" smtClean="0"/>
          </a:p>
          <a:p>
            <a:r>
              <a:rPr lang="fr-FR" b="1" dirty="0" smtClean="0">
                <a:solidFill>
                  <a:srgbClr val="FFFF00"/>
                </a:solidFill>
              </a:rPr>
              <a:t>Camera </a:t>
            </a:r>
            <a:r>
              <a:rPr lang="fr-FR" b="1" dirty="0">
                <a:solidFill>
                  <a:srgbClr val="FFFF00"/>
                </a:solidFill>
              </a:rPr>
              <a:t>sortie numérique : DV, HDMI, SDI</a:t>
            </a:r>
            <a:endParaRPr lang="fr-FR" dirty="0">
              <a:solidFill>
                <a:srgbClr val="FFFF00"/>
              </a:solidFill>
            </a:endParaRPr>
          </a:p>
          <a:p>
            <a:pPr lvl="1"/>
            <a:r>
              <a:rPr lang="fr-FR" sz="1600" dirty="0"/>
              <a:t>Il faut utiliser une interface fournissant cette entrée au PC ou </a:t>
            </a:r>
            <a:r>
              <a:rPr lang="fr-FR" sz="1600" dirty="0" err="1"/>
              <a:t>Rpi</a:t>
            </a:r>
            <a:r>
              <a:rPr lang="fr-FR" sz="1600" dirty="0"/>
              <a:t>. Si cette interface comporte aussi le  chip de codage H264, pas de problème, sinon il faudra soit un encodeur </a:t>
            </a:r>
            <a:r>
              <a:rPr lang="fr-FR" sz="1600" dirty="0" smtClean="0"/>
              <a:t>logiciel ou matériel </a:t>
            </a:r>
            <a:r>
              <a:rPr lang="fr-FR" sz="1600" u="sng" dirty="0"/>
              <a:t>mais qui peut travailler en CBR</a:t>
            </a:r>
            <a:r>
              <a:rPr lang="fr-FR" sz="1600" b="1" u="sng" dirty="0" smtClean="0"/>
              <a:t>.</a:t>
            </a:r>
          </a:p>
          <a:p>
            <a:pPr lvl="1"/>
            <a:endParaRPr lang="fr-FR" sz="1600" dirty="0"/>
          </a:p>
          <a:p>
            <a:r>
              <a:rPr lang="fr-FR" b="1" dirty="0">
                <a:solidFill>
                  <a:srgbClr val="FFFF00"/>
                </a:solidFill>
              </a:rPr>
              <a:t>Caméra sur IP</a:t>
            </a:r>
            <a:r>
              <a:rPr lang="fr-FR" dirty="0"/>
              <a:t> </a:t>
            </a:r>
            <a:r>
              <a:rPr lang="fr-FR" sz="1600" dirty="0"/>
              <a:t>: on reçoit par réseau local (wifi ou </a:t>
            </a:r>
            <a:r>
              <a:rPr lang="fr-FR" sz="1600" dirty="0" smtClean="0"/>
              <a:t>Ethernet) le </a:t>
            </a:r>
            <a:r>
              <a:rPr lang="fr-FR" sz="1600" dirty="0"/>
              <a:t>flux vidéo </a:t>
            </a:r>
            <a:r>
              <a:rPr lang="fr-FR" sz="1600" dirty="0" err="1" smtClean="0"/>
              <a:t>encodé.Ce</a:t>
            </a:r>
            <a:r>
              <a:rPr lang="fr-FR" sz="1600" dirty="0" smtClean="0"/>
              <a:t> </a:t>
            </a:r>
            <a:r>
              <a:rPr lang="fr-FR" sz="1600" dirty="0"/>
              <a:t>type de </a:t>
            </a:r>
            <a:r>
              <a:rPr lang="fr-FR" sz="1600" dirty="0" smtClean="0"/>
              <a:t>caméra </a:t>
            </a:r>
            <a:r>
              <a:rPr lang="fr-FR" sz="1600" dirty="0"/>
              <a:t>encode </a:t>
            </a:r>
            <a:r>
              <a:rPr lang="fr-FR" sz="1600" dirty="0" smtClean="0"/>
              <a:t>souvent </a:t>
            </a:r>
            <a:r>
              <a:rPr lang="fr-FR" sz="1600" dirty="0"/>
              <a:t>en H264, mais </a:t>
            </a:r>
            <a:r>
              <a:rPr lang="fr-FR" sz="1600" dirty="0" smtClean="0"/>
              <a:t>très </a:t>
            </a:r>
            <a:r>
              <a:rPr lang="fr-FR" sz="1600" dirty="0"/>
              <a:t>rarement directement utilisable car </a:t>
            </a:r>
            <a:r>
              <a:rPr lang="fr-FR" sz="1600" dirty="0" smtClean="0"/>
              <a:t>du VBR.</a:t>
            </a:r>
          </a:p>
          <a:p>
            <a:endParaRPr lang="fr-FR" sz="1600" dirty="0"/>
          </a:p>
          <a:p>
            <a:pPr lvl="0"/>
            <a:r>
              <a:rPr lang="fr-FR" b="1" dirty="0">
                <a:solidFill>
                  <a:srgbClr val="FFFF00"/>
                </a:solidFill>
              </a:rPr>
              <a:t>Webcam</a:t>
            </a:r>
            <a:endParaRPr lang="fr-FR" dirty="0">
              <a:solidFill>
                <a:srgbClr val="FFFF00"/>
              </a:solidFill>
            </a:endParaRPr>
          </a:p>
          <a:p>
            <a:r>
              <a:rPr lang="fr-FR" sz="1600" dirty="0" smtClean="0"/>
              <a:t>Certaines </a:t>
            </a:r>
            <a:r>
              <a:rPr lang="fr-FR" sz="1600" dirty="0"/>
              <a:t>webcam offrent un flux en H264 mais ce n’est pas utilisable car du VBR(variable bit rate) donc </a:t>
            </a:r>
            <a:r>
              <a:rPr lang="fr-FR" sz="1600" dirty="0" smtClean="0"/>
              <a:t>inutile. Le </a:t>
            </a:r>
            <a:r>
              <a:rPr lang="fr-FR" sz="1600" dirty="0"/>
              <a:t>flux peut être </a:t>
            </a:r>
            <a:r>
              <a:rPr lang="fr-FR" sz="1600" dirty="0" smtClean="0"/>
              <a:t>fourni sous </a:t>
            </a:r>
            <a:r>
              <a:rPr lang="fr-FR" sz="1600" dirty="0"/>
              <a:t>différents </a:t>
            </a:r>
            <a:r>
              <a:rPr lang="fr-FR" sz="1600" dirty="0" smtClean="0"/>
              <a:t>formats: </a:t>
            </a:r>
            <a:r>
              <a:rPr lang="fr-FR" sz="1600" dirty="0" err="1"/>
              <a:t>Mjpeg</a:t>
            </a:r>
            <a:r>
              <a:rPr lang="fr-FR" sz="1600" dirty="0"/>
              <a:t>, RGB, YUV, YUY2, </a:t>
            </a:r>
            <a:r>
              <a:rPr lang="fr-FR" sz="1600" dirty="0" smtClean="0"/>
              <a:t>…Ne </a:t>
            </a:r>
            <a:r>
              <a:rPr lang="fr-FR" sz="1600" dirty="0"/>
              <a:t>pas utiliser le format </a:t>
            </a:r>
            <a:r>
              <a:rPr lang="fr-FR" sz="1600" dirty="0" err="1"/>
              <a:t>Mjpeg</a:t>
            </a:r>
            <a:r>
              <a:rPr lang="fr-FR" sz="1600" dirty="0"/>
              <a:t> qui est une compression et qui nécessitera une </a:t>
            </a:r>
            <a:r>
              <a:rPr lang="fr-FR" sz="1600" dirty="0" smtClean="0"/>
              <a:t>décompression. Les </a:t>
            </a:r>
            <a:r>
              <a:rPr lang="fr-FR" sz="1600" dirty="0"/>
              <a:t>webcam peuvent être capricieuses, bien vérifier </a:t>
            </a:r>
            <a:r>
              <a:rPr lang="fr-FR" sz="1600" dirty="0" smtClean="0"/>
              <a:t>les </a:t>
            </a:r>
            <a:r>
              <a:rPr lang="fr-FR" sz="1600" b="1" dirty="0" smtClean="0">
                <a:solidFill>
                  <a:srgbClr val="FFFF00"/>
                </a:solidFill>
              </a:rPr>
              <a:t>définitions</a:t>
            </a:r>
            <a:r>
              <a:rPr lang="fr-FR" sz="1600" dirty="0" smtClean="0"/>
              <a:t> </a:t>
            </a:r>
            <a:r>
              <a:rPr lang="fr-FR" sz="1600" dirty="0"/>
              <a:t>et le </a:t>
            </a:r>
            <a:r>
              <a:rPr lang="fr-FR" sz="1600" b="1" dirty="0">
                <a:solidFill>
                  <a:srgbClr val="FFFF00"/>
                </a:solidFill>
              </a:rPr>
              <a:t>frame rate</a:t>
            </a:r>
            <a:r>
              <a:rPr lang="fr-FR" sz="1600" b="1" dirty="0"/>
              <a:t> réel</a:t>
            </a:r>
            <a:r>
              <a:rPr lang="fr-FR" sz="1600" dirty="0"/>
              <a:t> ainsi que </a:t>
            </a:r>
            <a:r>
              <a:rPr lang="fr-FR" sz="1600" b="1" dirty="0"/>
              <a:t>le </a:t>
            </a:r>
            <a:r>
              <a:rPr lang="fr-FR" sz="1600" b="1" dirty="0" err="1" smtClean="0">
                <a:solidFill>
                  <a:srgbClr val="FFFF00"/>
                </a:solidFill>
              </a:rPr>
              <a:t>jitter</a:t>
            </a:r>
            <a:r>
              <a:rPr lang="fr-FR" sz="1600" b="1" dirty="0" smtClean="0"/>
              <a:t>. </a:t>
            </a:r>
            <a:r>
              <a:rPr lang="fr-FR" sz="1600" dirty="0" smtClean="0"/>
              <a:t>Se faire conseiller</a:t>
            </a:r>
            <a:r>
              <a:rPr lang="fr-FR" sz="1600" b="1" dirty="0" smtClean="0"/>
              <a:t>.</a:t>
            </a:r>
          </a:p>
          <a:p>
            <a:endParaRPr lang="fr-FR" sz="1600" dirty="0"/>
          </a:p>
          <a:p>
            <a:pPr lvl="0"/>
            <a:r>
              <a:rPr lang="fr-FR" b="1" dirty="0">
                <a:solidFill>
                  <a:srgbClr val="FFFF00"/>
                </a:solidFill>
              </a:rPr>
              <a:t>Webcam </a:t>
            </a:r>
            <a:r>
              <a:rPr lang="fr-FR" b="1" dirty="0" smtClean="0">
                <a:solidFill>
                  <a:srgbClr val="FFFF00"/>
                </a:solidFill>
              </a:rPr>
              <a:t>virtuelle : </a:t>
            </a:r>
            <a:r>
              <a:rPr lang="fr-FR" sz="1600" dirty="0" smtClean="0"/>
              <a:t>utiliser des logiciels comme </a:t>
            </a:r>
            <a:r>
              <a:rPr lang="fr-FR" sz="1600" dirty="0" err="1" smtClean="0">
                <a:solidFill>
                  <a:srgbClr val="FFFF00"/>
                </a:solidFill>
              </a:rPr>
              <a:t>Vmix</a:t>
            </a:r>
            <a:r>
              <a:rPr lang="fr-FR" sz="1600" dirty="0" smtClean="0"/>
              <a:t> ou </a:t>
            </a:r>
            <a:r>
              <a:rPr lang="fr-FR" sz="1600" dirty="0" err="1" smtClean="0">
                <a:solidFill>
                  <a:srgbClr val="FFFF00"/>
                </a:solidFill>
              </a:rPr>
              <a:t>Vcam</a:t>
            </a:r>
            <a:r>
              <a:rPr lang="fr-FR" sz="1600" dirty="0" smtClean="0"/>
              <a:t> qui peuvent jouer des vidéo, redéfinir le format de votre webcam, incruster du texte etc…</a:t>
            </a:r>
            <a:endParaRPr lang="fr-FR" sz="1600" dirty="0"/>
          </a:p>
        </p:txBody>
      </p:sp>
    </p:spTree>
    <p:extLst>
      <p:ext uri="{BB962C8B-B14F-4D97-AF65-F5344CB8AC3E}">
        <p14:creationId xmlns:p14="http://schemas.microsoft.com/office/powerpoint/2010/main" val="30155898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23528" y="404664"/>
            <a:ext cx="7992888" cy="646331"/>
          </a:xfrm>
          <a:prstGeom prst="rect">
            <a:avLst/>
          </a:prstGeom>
          <a:noFill/>
        </p:spPr>
        <p:txBody>
          <a:bodyPr wrap="square" rtlCol="0">
            <a:spAutoFit/>
          </a:bodyPr>
          <a:lstStyle/>
          <a:p>
            <a:r>
              <a:rPr lang="fr-FR" sz="3600" b="1" dirty="0" smtClean="0"/>
              <a:t>Le rendu final est aussi important!</a:t>
            </a:r>
            <a:endParaRPr lang="fr-FR" sz="3600" dirty="0"/>
          </a:p>
        </p:txBody>
      </p:sp>
      <p:sp>
        <p:nvSpPr>
          <p:cNvPr id="14" name="ZoneTexte 13"/>
          <p:cNvSpPr txBox="1"/>
          <p:nvPr/>
        </p:nvSpPr>
        <p:spPr>
          <a:xfrm>
            <a:off x="611560" y="1340768"/>
            <a:ext cx="4248472" cy="1569660"/>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r>
              <a:rPr lang="fr-FR" sz="2000" b="1" dirty="0" smtClean="0"/>
              <a:t>La latence à SR250</a:t>
            </a:r>
            <a:r>
              <a:rPr lang="fr-FR" sz="2000" dirty="0" smtClean="0"/>
              <a:t>:</a:t>
            </a:r>
          </a:p>
          <a:p>
            <a:pPr marL="342900" indent="-342900">
              <a:buFont typeface="Arial" panose="020B0604020202020204" pitchFamily="34" charset="0"/>
              <a:buChar char="•"/>
            </a:pPr>
            <a:r>
              <a:rPr lang="fr-FR" sz="2000" dirty="0" smtClean="0"/>
              <a:t>AVC2TS :  2 à 3 s</a:t>
            </a:r>
          </a:p>
          <a:p>
            <a:pPr marL="342900" indent="-342900">
              <a:buFont typeface="Arial" panose="020B0604020202020204" pitchFamily="34" charset="0"/>
              <a:buChar char="•"/>
            </a:pPr>
            <a:r>
              <a:rPr lang="fr-FR" sz="2000" dirty="0" smtClean="0"/>
              <a:t>Mainconcept : 2 à 3 s</a:t>
            </a:r>
          </a:p>
          <a:p>
            <a:pPr marL="342900" indent="-342900">
              <a:buFont typeface="Arial" panose="020B0604020202020204" pitchFamily="34" charset="0"/>
              <a:buChar char="•"/>
            </a:pPr>
            <a:r>
              <a:rPr lang="fr-FR" sz="2000" dirty="0" smtClean="0"/>
              <a:t>DATVexpress Transmitter : 11 s</a:t>
            </a:r>
            <a:r>
              <a:rPr lang="fr-FR" sz="1600" b="1" dirty="0" smtClean="0"/>
              <a:t>			</a:t>
            </a:r>
            <a:endParaRPr lang="fr-FR" sz="1600" b="1" dirty="0"/>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9656" y="980728"/>
            <a:ext cx="3850703" cy="2881784"/>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2948435"/>
            <a:ext cx="4104456" cy="3182627"/>
          </a:xfrm>
          <a:prstGeom prst="rect">
            <a:avLst/>
          </a:prstGeom>
        </p:spPr>
      </p:pic>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9656" y="3933056"/>
            <a:ext cx="3787526" cy="2847764"/>
          </a:xfrm>
          <a:prstGeom prst="rect">
            <a:avLst/>
          </a:prstGeom>
        </p:spPr>
      </p:pic>
    </p:spTree>
    <p:extLst>
      <p:ext uri="{BB962C8B-B14F-4D97-AF65-F5344CB8AC3E}">
        <p14:creationId xmlns:p14="http://schemas.microsoft.com/office/powerpoint/2010/main" val="414528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86482"/>
          </a:xfrm>
        </p:spPr>
        <p:txBody>
          <a:bodyPr/>
          <a:lstStyle/>
          <a:p>
            <a:pPr algn="ctr"/>
            <a:r>
              <a:rPr lang="fr-FR" dirty="0" smtClean="0"/>
              <a:t>En résumé</a:t>
            </a:r>
            <a:endParaRPr lang="fr-FR" dirty="0"/>
          </a:p>
        </p:txBody>
      </p:sp>
      <p:sp>
        <p:nvSpPr>
          <p:cNvPr id="3" name="ZoneTexte 2"/>
          <p:cNvSpPr txBox="1"/>
          <p:nvPr/>
        </p:nvSpPr>
        <p:spPr>
          <a:xfrm>
            <a:off x="274018" y="4149080"/>
            <a:ext cx="8546454" cy="2308324"/>
          </a:xfrm>
          <a:prstGeom prst="rect">
            <a:avLst/>
          </a:prstGeom>
          <a:noFill/>
        </p:spPr>
        <p:txBody>
          <a:bodyPr wrap="square" rtlCol="0">
            <a:spAutoFit/>
          </a:bodyPr>
          <a:lstStyle/>
          <a:p>
            <a:pPr lvl="0"/>
            <a:r>
              <a:rPr lang="fr-FR" sz="1600" u="sng" dirty="0" err="1">
                <a:solidFill>
                  <a:srgbClr val="FFFF00"/>
                </a:solidFill>
              </a:rPr>
              <a:t>RpiDATV</a:t>
            </a:r>
            <a:r>
              <a:rPr lang="fr-FR" sz="1600" u="sng" dirty="0"/>
              <a:t> +  filtre et modulateur pas encore testé en </a:t>
            </a:r>
            <a:r>
              <a:rPr lang="fr-FR" sz="1600" u="sng" dirty="0" smtClean="0"/>
              <a:t>DVB-S2:</a:t>
            </a:r>
            <a:endParaRPr lang="fr-FR" sz="1600" dirty="0"/>
          </a:p>
          <a:p>
            <a:r>
              <a:rPr lang="fr-FR" sz="1600" dirty="0"/>
              <a:t>Une carte performante de filtrage et modulation reste à développer. Il y a bien la solution Portsdown du BATC mais il faudrait faire plus simple si on veut convaincre un public plus large.</a:t>
            </a:r>
          </a:p>
          <a:p>
            <a:pPr lvl="0"/>
            <a:r>
              <a:rPr lang="fr-FR" sz="1600" dirty="0"/>
              <a:t>Côté modulation, le </a:t>
            </a:r>
            <a:r>
              <a:rPr lang="fr-FR" sz="1600" dirty="0">
                <a:solidFill>
                  <a:srgbClr val="FFFF00"/>
                </a:solidFill>
              </a:rPr>
              <a:t>Pluto</a:t>
            </a:r>
            <a:r>
              <a:rPr lang="fr-FR" sz="1600" dirty="0"/>
              <a:t> donne de meilleurs résultats en DVB-S.</a:t>
            </a:r>
          </a:p>
          <a:p>
            <a:pPr lvl="0"/>
            <a:endParaRPr lang="fr-FR" sz="1600" dirty="0"/>
          </a:p>
          <a:p>
            <a:pPr lvl="0"/>
            <a:r>
              <a:rPr lang="fr-FR" sz="1600" dirty="0"/>
              <a:t>Il existe une version de DATVexpress Transmitter transformée par Evariste F5OEO pour avoir une entré UDP, ce qui permet de fabriquer le TS de façon externe et donc d’améliorer grandement l‘utilisation du Pluto ou la DATVexpress. (Pas compatible </a:t>
            </a:r>
            <a:r>
              <a:rPr lang="fr-FR" sz="1600" dirty="0" smtClean="0"/>
              <a:t>LimeSDR-mini</a:t>
            </a:r>
            <a:r>
              <a:rPr lang="fr-FR" sz="1600" dirty="0"/>
              <a:t>)</a:t>
            </a:r>
          </a:p>
        </p:txBody>
      </p:sp>
      <p:graphicFrame>
        <p:nvGraphicFramePr>
          <p:cNvPr id="4" name="Tableau 3"/>
          <p:cNvGraphicFramePr>
            <a:graphicFrameLocks noGrp="1"/>
          </p:cNvGraphicFramePr>
          <p:nvPr>
            <p:extLst>
              <p:ext uri="{D42A27DB-BD31-4B8C-83A1-F6EECF244321}">
                <p14:modId xmlns:p14="http://schemas.microsoft.com/office/powerpoint/2010/main" val="4018668180"/>
              </p:ext>
            </p:extLst>
          </p:nvPr>
        </p:nvGraphicFramePr>
        <p:xfrm>
          <a:off x="1342075" y="980728"/>
          <a:ext cx="6099809" cy="2944368"/>
        </p:xfrm>
        <a:graphic>
          <a:graphicData uri="http://schemas.openxmlformats.org/drawingml/2006/table">
            <a:tbl>
              <a:tblPr firstRow="1" firstCol="1" bandRow="1">
                <a:tableStyleId>{5C22544A-7EE6-4342-B048-85BDC9FD1C3A}</a:tableStyleId>
              </a:tblPr>
              <a:tblGrid>
                <a:gridCol w="1059511"/>
                <a:gridCol w="1438724"/>
                <a:gridCol w="1438724"/>
                <a:gridCol w="2162850"/>
              </a:tblGrid>
              <a:tr h="0">
                <a:tc>
                  <a:txBody>
                    <a:bodyPr/>
                    <a:lstStyle/>
                    <a:p>
                      <a:pPr algn="ctr">
                        <a:lnSpc>
                          <a:spcPct val="115000"/>
                        </a:lnSpc>
                        <a:spcAft>
                          <a:spcPts val="0"/>
                        </a:spcAft>
                      </a:pPr>
                      <a:r>
                        <a:rPr lang="fr-FR" sz="1200" dirty="0">
                          <a:effectLst/>
                        </a:rPr>
                        <a:t> </a:t>
                      </a:r>
                      <a:endParaRPr lang="fr-FR"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a:effectLst/>
                        </a:rPr>
                        <a:t>Le meilleur</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a:effectLst/>
                        </a:rPr>
                        <a:t>bon</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a:effectLst/>
                        </a:rPr>
                        <a:t>mauvais</a:t>
                      </a:r>
                      <a:endParaRPr lang="fr-FR" sz="1100">
                        <a:effectLst/>
                        <a:latin typeface="Calibri"/>
                        <a:ea typeface="Calibri"/>
                        <a:cs typeface="Times New Roman"/>
                      </a:endParaRPr>
                    </a:p>
                  </a:txBody>
                  <a:tcPr marL="68580" marR="68580" marT="0" marB="0"/>
                </a:tc>
              </a:tr>
              <a:tr h="0">
                <a:tc>
                  <a:txBody>
                    <a:bodyPr/>
                    <a:lstStyle/>
                    <a:p>
                      <a:pPr algn="ctr">
                        <a:lnSpc>
                          <a:spcPct val="115000"/>
                        </a:lnSpc>
                        <a:spcAft>
                          <a:spcPts val="0"/>
                        </a:spcAft>
                      </a:pPr>
                      <a:r>
                        <a:rPr lang="fr-FR" sz="1200">
                          <a:effectLst/>
                        </a:rPr>
                        <a:t> </a:t>
                      </a:r>
                      <a:endParaRPr lang="fr-FR" sz="1100">
                        <a:effectLst/>
                      </a:endParaRPr>
                    </a:p>
                    <a:p>
                      <a:pPr algn="ctr">
                        <a:lnSpc>
                          <a:spcPct val="115000"/>
                        </a:lnSpc>
                        <a:spcAft>
                          <a:spcPts val="0"/>
                        </a:spcAft>
                      </a:pPr>
                      <a:r>
                        <a:rPr lang="fr-FR" sz="1200">
                          <a:effectLst/>
                        </a:rPr>
                        <a:t>Codage H264</a:t>
                      </a:r>
                      <a:endParaRPr lang="fr-FR" sz="1100">
                        <a:effectLst/>
                      </a:endParaRPr>
                    </a:p>
                    <a:p>
                      <a:pPr algn="ctr">
                        <a:lnSpc>
                          <a:spcPct val="115000"/>
                        </a:lnSpc>
                        <a:spcAft>
                          <a:spcPts val="0"/>
                        </a:spcAft>
                      </a:pPr>
                      <a:r>
                        <a:rPr lang="fr-FR" sz="1200">
                          <a:effectLst/>
                        </a:rPr>
                        <a:t> </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effectLst/>
                        </a:rPr>
                        <a:t> </a:t>
                      </a:r>
                      <a:endParaRPr lang="fr-FR" sz="1100" dirty="0">
                        <a:effectLst/>
                      </a:endParaRPr>
                    </a:p>
                    <a:p>
                      <a:pPr algn="ctr">
                        <a:lnSpc>
                          <a:spcPct val="115000"/>
                        </a:lnSpc>
                        <a:spcAft>
                          <a:spcPts val="0"/>
                        </a:spcAft>
                      </a:pPr>
                      <a:r>
                        <a:rPr lang="fr-FR" sz="1100" dirty="0" smtClean="0">
                          <a:solidFill>
                            <a:schemeClr val="bg1"/>
                          </a:solidFill>
                          <a:effectLst/>
                        </a:rPr>
                        <a:t>Codec </a:t>
                      </a:r>
                      <a:r>
                        <a:rPr lang="fr-FR" sz="1100" dirty="0" err="1" smtClean="0">
                          <a:solidFill>
                            <a:schemeClr val="bg1"/>
                          </a:solidFill>
                          <a:effectLst/>
                        </a:rPr>
                        <a:t>MainConcept</a:t>
                      </a:r>
                      <a:endParaRPr lang="fr-FR" sz="1050" dirty="0" smtClean="0">
                        <a:solidFill>
                          <a:schemeClr val="bg1"/>
                        </a:solidFill>
                        <a:effectLst/>
                        <a:latin typeface="Calibri"/>
                        <a:ea typeface="Calibri"/>
                        <a:cs typeface="Times New Roman"/>
                      </a:endParaRPr>
                    </a:p>
                    <a:p>
                      <a:pPr marL="0" marR="0" indent="0" algn="ctr" defTabSz="914400" rtl="0" eaLnBrk="1" fontAlgn="auto" latinLnBrk="0" hangingPunct="1">
                        <a:lnSpc>
                          <a:spcPct val="115000"/>
                        </a:lnSpc>
                        <a:spcBef>
                          <a:spcPts val="0"/>
                        </a:spcBef>
                        <a:spcAft>
                          <a:spcPts val="0"/>
                        </a:spcAft>
                        <a:buClrTx/>
                        <a:buSzTx/>
                        <a:buFontTx/>
                        <a:buNone/>
                        <a:tabLst/>
                        <a:defRPr/>
                      </a:pPr>
                      <a:r>
                        <a:rPr lang="fr-FR" sz="1100" dirty="0" smtClean="0">
                          <a:solidFill>
                            <a:schemeClr val="bg1"/>
                          </a:solidFill>
                          <a:effectLst/>
                        </a:rPr>
                        <a:t>(dégradé par C920)</a:t>
                      </a:r>
                      <a:endParaRPr lang="fr-FR" sz="1050" dirty="0" smtClean="0">
                        <a:solidFill>
                          <a:schemeClr val="bg1"/>
                        </a:solidFill>
                        <a:effectLst/>
                        <a:latin typeface="Calibri"/>
                        <a:ea typeface="Calibri"/>
                        <a:cs typeface="Times New Roman"/>
                      </a:endParaRPr>
                    </a:p>
                    <a:p>
                      <a:pPr algn="ctr">
                        <a:lnSpc>
                          <a:spcPct val="115000"/>
                        </a:lnSpc>
                        <a:spcAft>
                          <a:spcPts val="0"/>
                        </a:spcAft>
                      </a:pPr>
                      <a:endParaRPr lang="fr-FR" sz="1100" dirty="0">
                        <a:solidFill>
                          <a:srgbClr val="FF000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solidFill>
                            <a:schemeClr val="bg1"/>
                          </a:solidFill>
                          <a:effectLst/>
                        </a:rPr>
                        <a:t> </a:t>
                      </a:r>
                      <a:endParaRPr lang="fr-FR" sz="1100" dirty="0">
                        <a:solidFill>
                          <a:schemeClr val="bg1"/>
                        </a:solidFill>
                        <a:effectLst/>
                      </a:endParaRPr>
                    </a:p>
                    <a:p>
                      <a:pPr algn="ctr">
                        <a:lnSpc>
                          <a:spcPct val="115000"/>
                        </a:lnSpc>
                        <a:spcAft>
                          <a:spcPts val="0"/>
                        </a:spcAft>
                      </a:pPr>
                      <a:r>
                        <a:rPr lang="fr-FR" sz="1200" dirty="0" err="1" smtClean="0">
                          <a:solidFill>
                            <a:schemeClr val="bg1"/>
                          </a:solidFill>
                          <a:effectLst/>
                        </a:rPr>
                        <a:t>Rpi</a:t>
                      </a:r>
                      <a:r>
                        <a:rPr lang="fr-FR" sz="1200" dirty="0" smtClean="0">
                          <a:solidFill>
                            <a:schemeClr val="bg1"/>
                          </a:solidFill>
                          <a:effectLst/>
                        </a:rPr>
                        <a:t> avec sa webcam</a:t>
                      </a:r>
                    </a:p>
                    <a:p>
                      <a:pPr algn="ctr">
                        <a:lnSpc>
                          <a:spcPct val="115000"/>
                        </a:lnSpc>
                        <a:spcAft>
                          <a:spcPts val="0"/>
                        </a:spcAft>
                      </a:pPr>
                      <a:r>
                        <a:rPr lang="fr-FR" sz="1200" dirty="0" smtClean="0">
                          <a:solidFill>
                            <a:schemeClr val="bg1"/>
                          </a:solidFill>
                          <a:effectLst/>
                        </a:rPr>
                        <a:t>excellente</a:t>
                      </a:r>
                      <a:endParaRPr lang="fr-FR" sz="1100" dirty="0" smtClean="0">
                        <a:solidFill>
                          <a:schemeClr val="bg1"/>
                        </a:solidFill>
                        <a:effectLst/>
                      </a:endParaRPr>
                    </a:p>
                  </a:txBody>
                  <a:tcPr marL="68580" marR="68580" marT="0" marB="0"/>
                </a:tc>
                <a:tc>
                  <a:txBody>
                    <a:bodyPr/>
                    <a:lstStyle/>
                    <a:p>
                      <a:pPr algn="ctr">
                        <a:lnSpc>
                          <a:spcPct val="115000"/>
                        </a:lnSpc>
                        <a:spcAft>
                          <a:spcPts val="0"/>
                        </a:spcAft>
                      </a:pPr>
                      <a:r>
                        <a:rPr lang="fr-FR" sz="1200" dirty="0">
                          <a:solidFill>
                            <a:schemeClr val="bg1"/>
                          </a:solidFill>
                          <a:effectLst/>
                        </a:rPr>
                        <a:t>DATVexpress Transmitter (Lime-mini, Pluto, DATVexpress)</a:t>
                      </a:r>
                      <a:endParaRPr lang="fr-FR" sz="1100" dirty="0">
                        <a:solidFill>
                          <a:schemeClr val="bg1"/>
                        </a:solidFill>
                        <a:effectLst/>
                        <a:latin typeface="Calibri"/>
                        <a:ea typeface="Calibri"/>
                        <a:cs typeface="Times New Roman"/>
                      </a:endParaRPr>
                    </a:p>
                  </a:txBody>
                  <a:tcPr marL="68580" marR="68580" marT="0" marB="0"/>
                </a:tc>
              </a:tr>
              <a:tr h="0">
                <a:tc>
                  <a:txBody>
                    <a:bodyPr/>
                    <a:lstStyle/>
                    <a:p>
                      <a:pPr algn="ctr">
                        <a:lnSpc>
                          <a:spcPct val="115000"/>
                        </a:lnSpc>
                        <a:spcAft>
                          <a:spcPts val="0"/>
                        </a:spcAft>
                      </a:pPr>
                      <a:r>
                        <a:rPr lang="fr-FR" sz="1200">
                          <a:effectLst/>
                        </a:rPr>
                        <a:t> </a:t>
                      </a:r>
                      <a:endParaRPr lang="fr-FR" sz="1100">
                        <a:effectLst/>
                      </a:endParaRPr>
                    </a:p>
                    <a:p>
                      <a:pPr algn="ctr">
                        <a:lnSpc>
                          <a:spcPct val="115000"/>
                        </a:lnSpc>
                        <a:spcAft>
                          <a:spcPts val="0"/>
                        </a:spcAft>
                      </a:pPr>
                      <a:r>
                        <a:rPr lang="fr-FR" sz="1200">
                          <a:effectLst/>
                        </a:rPr>
                        <a:t>Qualité du TS</a:t>
                      </a:r>
                      <a:endParaRPr lang="fr-FR" sz="1100">
                        <a:effectLst/>
                      </a:endParaRPr>
                    </a:p>
                    <a:p>
                      <a:pPr algn="ctr">
                        <a:lnSpc>
                          <a:spcPct val="115000"/>
                        </a:lnSpc>
                        <a:spcAft>
                          <a:spcPts val="0"/>
                        </a:spcAft>
                      </a:pPr>
                      <a:r>
                        <a:rPr lang="fr-FR" sz="1200">
                          <a:effectLst/>
                        </a:rPr>
                        <a:t> </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effectLst/>
                        </a:rPr>
                        <a:t> </a:t>
                      </a:r>
                      <a:endParaRPr lang="fr-FR" sz="1100" dirty="0">
                        <a:effectLst/>
                      </a:endParaRPr>
                    </a:p>
                    <a:p>
                      <a:pPr algn="ctr">
                        <a:lnSpc>
                          <a:spcPct val="115000"/>
                        </a:lnSpc>
                        <a:spcAft>
                          <a:spcPts val="0"/>
                        </a:spcAft>
                      </a:pPr>
                      <a:r>
                        <a:rPr lang="fr-FR" sz="1200" dirty="0" err="1">
                          <a:solidFill>
                            <a:schemeClr val="bg1"/>
                          </a:solidFill>
                          <a:effectLst/>
                        </a:rPr>
                        <a:t>Mux</a:t>
                      </a:r>
                      <a:r>
                        <a:rPr lang="fr-FR" sz="1200" dirty="0">
                          <a:solidFill>
                            <a:schemeClr val="bg1"/>
                          </a:solidFill>
                          <a:effectLst/>
                        </a:rPr>
                        <a:t> </a:t>
                      </a:r>
                      <a:r>
                        <a:rPr lang="fr-FR" sz="1200" dirty="0" err="1" smtClean="0">
                          <a:solidFill>
                            <a:schemeClr val="bg1"/>
                          </a:solidFill>
                          <a:effectLst/>
                        </a:rPr>
                        <a:t>MainConcept</a:t>
                      </a:r>
                      <a:endParaRPr lang="fr-FR" sz="1100" dirty="0">
                        <a:solidFill>
                          <a:schemeClr val="bg1"/>
                        </a:solidFill>
                        <a:effectLst/>
                      </a:endParaRPr>
                    </a:p>
                    <a:p>
                      <a:pPr algn="ctr">
                        <a:lnSpc>
                          <a:spcPct val="115000"/>
                        </a:lnSpc>
                        <a:spcAft>
                          <a:spcPts val="0"/>
                        </a:spcAft>
                      </a:pPr>
                      <a:r>
                        <a:rPr lang="fr-FR" sz="1200" dirty="0" err="1">
                          <a:solidFill>
                            <a:schemeClr val="bg1"/>
                          </a:solidFill>
                          <a:effectLst/>
                        </a:rPr>
                        <a:t>Dektec</a:t>
                      </a:r>
                      <a:r>
                        <a:rPr lang="fr-FR" sz="1200" dirty="0">
                          <a:solidFill>
                            <a:schemeClr val="bg1"/>
                          </a:solidFill>
                          <a:effectLst/>
                        </a:rPr>
                        <a:t> DTA107</a:t>
                      </a:r>
                      <a:endParaRPr lang="fr-FR" sz="1100" dirty="0">
                        <a:solidFill>
                          <a:schemeClr val="bg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effectLst/>
                        </a:rPr>
                        <a:t> </a:t>
                      </a:r>
                      <a:endParaRPr lang="fr-FR" sz="1100" dirty="0">
                        <a:effectLst/>
                      </a:endParaRPr>
                    </a:p>
                    <a:p>
                      <a:pPr algn="ctr">
                        <a:lnSpc>
                          <a:spcPct val="115000"/>
                        </a:lnSpc>
                        <a:spcAft>
                          <a:spcPts val="0"/>
                        </a:spcAft>
                      </a:pPr>
                      <a:r>
                        <a:rPr lang="fr-FR" sz="1200" dirty="0" err="1">
                          <a:solidFill>
                            <a:schemeClr val="bg1"/>
                          </a:solidFill>
                          <a:effectLst/>
                        </a:rPr>
                        <a:t>Rpi</a:t>
                      </a:r>
                      <a:r>
                        <a:rPr lang="fr-FR" sz="1200" dirty="0">
                          <a:solidFill>
                            <a:schemeClr val="bg1"/>
                          </a:solidFill>
                          <a:effectLst/>
                        </a:rPr>
                        <a:t> AVC2TS</a:t>
                      </a:r>
                      <a:endParaRPr lang="fr-FR" sz="1100" dirty="0">
                        <a:solidFill>
                          <a:schemeClr val="bg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solidFill>
                            <a:schemeClr val="bg1"/>
                          </a:solidFill>
                          <a:effectLst/>
                        </a:rPr>
                        <a:t>DATVexpress Transmitter (Lime-mini, Pluto, DATVexpress)</a:t>
                      </a:r>
                      <a:endParaRPr lang="fr-FR" sz="1100" dirty="0">
                        <a:solidFill>
                          <a:schemeClr val="bg1"/>
                        </a:solidFill>
                        <a:effectLst/>
                        <a:latin typeface="Calibri"/>
                        <a:ea typeface="Calibri"/>
                        <a:cs typeface="Times New Roman"/>
                      </a:endParaRPr>
                    </a:p>
                  </a:txBody>
                  <a:tcPr marL="68580" marR="68580" marT="0" marB="0"/>
                </a:tc>
              </a:tr>
              <a:tr h="0">
                <a:tc>
                  <a:txBody>
                    <a:bodyPr/>
                    <a:lstStyle/>
                    <a:p>
                      <a:pPr algn="ctr">
                        <a:lnSpc>
                          <a:spcPct val="115000"/>
                        </a:lnSpc>
                        <a:spcAft>
                          <a:spcPts val="0"/>
                        </a:spcAft>
                      </a:pPr>
                      <a:r>
                        <a:rPr lang="fr-FR" sz="1200">
                          <a:effectLst/>
                        </a:rPr>
                        <a:t> </a:t>
                      </a:r>
                      <a:endParaRPr lang="fr-FR" sz="1100">
                        <a:effectLst/>
                      </a:endParaRPr>
                    </a:p>
                    <a:p>
                      <a:pPr algn="ctr">
                        <a:lnSpc>
                          <a:spcPct val="115000"/>
                        </a:lnSpc>
                        <a:spcAft>
                          <a:spcPts val="0"/>
                        </a:spcAft>
                      </a:pPr>
                      <a:r>
                        <a:rPr lang="fr-FR" sz="1200">
                          <a:effectLst/>
                        </a:rPr>
                        <a:t>Modulation DVB-S2</a:t>
                      </a:r>
                      <a:endParaRPr lang="fr-FR" sz="1100">
                        <a:effectLst/>
                      </a:endParaRPr>
                    </a:p>
                    <a:p>
                      <a:pPr algn="ctr">
                        <a:lnSpc>
                          <a:spcPct val="115000"/>
                        </a:lnSpc>
                        <a:spcAft>
                          <a:spcPts val="0"/>
                        </a:spcAft>
                      </a:pPr>
                      <a:r>
                        <a:rPr lang="fr-FR" sz="1200">
                          <a:effectLst/>
                        </a:rPr>
                        <a:t>SR250</a:t>
                      </a:r>
                      <a:endParaRPr lang="fr-FR" sz="1100">
                        <a:effectLst/>
                      </a:endParaRPr>
                    </a:p>
                    <a:p>
                      <a:pPr algn="ctr">
                        <a:lnSpc>
                          <a:spcPct val="115000"/>
                        </a:lnSpc>
                        <a:spcAft>
                          <a:spcPts val="0"/>
                        </a:spcAft>
                      </a:pPr>
                      <a:r>
                        <a:rPr lang="fr-FR" sz="1200">
                          <a:effectLst/>
                        </a:rPr>
                        <a:t> </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effectLst/>
                        </a:rPr>
                        <a:t> </a:t>
                      </a:r>
                      <a:endParaRPr lang="fr-FR" sz="1100" dirty="0">
                        <a:effectLst/>
                      </a:endParaRPr>
                    </a:p>
                    <a:p>
                      <a:pPr algn="ctr">
                        <a:lnSpc>
                          <a:spcPct val="115000"/>
                        </a:lnSpc>
                        <a:spcAft>
                          <a:spcPts val="0"/>
                        </a:spcAft>
                      </a:pPr>
                      <a:r>
                        <a:rPr lang="fr-FR" sz="1200" dirty="0" smtClean="0">
                          <a:solidFill>
                            <a:schemeClr val="bg1"/>
                          </a:solidFill>
                          <a:effectLst/>
                        </a:rPr>
                        <a:t>LimeSDR-mini</a:t>
                      </a:r>
                      <a:endParaRPr lang="fr-FR" sz="1100" dirty="0">
                        <a:solidFill>
                          <a:schemeClr val="bg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effectLst/>
                        </a:rPr>
                        <a:t> </a:t>
                      </a:r>
                      <a:endParaRPr lang="fr-FR" sz="1100" dirty="0">
                        <a:effectLst/>
                      </a:endParaRPr>
                    </a:p>
                    <a:p>
                      <a:pPr algn="ctr">
                        <a:lnSpc>
                          <a:spcPct val="115000"/>
                        </a:lnSpc>
                        <a:spcAft>
                          <a:spcPts val="0"/>
                        </a:spcAft>
                      </a:pPr>
                      <a:r>
                        <a:rPr lang="fr-FR" sz="1200" dirty="0">
                          <a:solidFill>
                            <a:schemeClr val="bg1"/>
                          </a:solidFill>
                          <a:effectLst/>
                        </a:rPr>
                        <a:t>DATVexpress</a:t>
                      </a:r>
                      <a:endParaRPr lang="fr-FR" sz="1100" dirty="0">
                        <a:solidFill>
                          <a:schemeClr val="bg1"/>
                        </a:solidFill>
                        <a:effectLst/>
                      </a:endParaRPr>
                    </a:p>
                    <a:p>
                      <a:pPr algn="ctr">
                        <a:lnSpc>
                          <a:spcPct val="115000"/>
                        </a:lnSpc>
                        <a:spcAft>
                          <a:spcPts val="0"/>
                        </a:spcAft>
                      </a:pPr>
                      <a:r>
                        <a:rPr lang="fr-FR" sz="1200" dirty="0">
                          <a:solidFill>
                            <a:schemeClr val="bg1"/>
                          </a:solidFill>
                          <a:effectLst/>
                        </a:rPr>
                        <a:t>DTA107-S2</a:t>
                      </a:r>
                      <a:endParaRPr lang="fr-FR" sz="1100" dirty="0">
                        <a:solidFill>
                          <a:schemeClr val="bg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200" dirty="0">
                          <a:effectLst/>
                        </a:rPr>
                        <a:t> </a:t>
                      </a:r>
                      <a:endParaRPr lang="fr-FR" sz="1100" dirty="0">
                        <a:effectLst/>
                      </a:endParaRPr>
                    </a:p>
                    <a:p>
                      <a:pPr algn="ctr">
                        <a:lnSpc>
                          <a:spcPct val="115000"/>
                        </a:lnSpc>
                        <a:spcAft>
                          <a:spcPts val="0"/>
                        </a:spcAft>
                      </a:pPr>
                      <a:r>
                        <a:rPr lang="fr-FR" sz="1200" dirty="0">
                          <a:solidFill>
                            <a:schemeClr val="bg1"/>
                          </a:solidFill>
                          <a:effectLst/>
                        </a:rPr>
                        <a:t>Pluto</a:t>
                      </a:r>
                      <a:endParaRPr lang="fr-FR" sz="1100" dirty="0">
                        <a:solidFill>
                          <a:schemeClr val="bg1"/>
                        </a:solidFill>
                        <a:effectLst/>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86482"/>
          </a:xfrm>
        </p:spPr>
        <p:txBody>
          <a:bodyPr/>
          <a:lstStyle/>
          <a:p>
            <a:pPr algn="ctr"/>
            <a:r>
              <a:rPr lang="fr-FR" dirty="0" smtClean="0"/>
              <a:t>Conclusion</a:t>
            </a:r>
            <a:endParaRPr lang="fr-FR" dirty="0"/>
          </a:p>
        </p:txBody>
      </p:sp>
      <p:sp>
        <p:nvSpPr>
          <p:cNvPr id="5" name="ZoneTexte 4"/>
          <p:cNvSpPr txBox="1"/>
          <p:nvPr/>
        </p:nvSpPr>
        <p:spPr>
          <a:xfrm>
            <a:off x="426019" y="1469946"/>
            <a:ext cx="7962403" cy="5355312"/>
          </a:xfrm>
          <a:prstGeom prst="rect">
            <a:avLst/>
          </a:prstGeom>
          <a:noFill/>
        </p:spPr>
        <p:txBody>
          <a:bodyPr wrap="square" rtlCol="0">
            <a:spAutoFit/>
          </a:bodyPr>
          <a:lstStyle/>
          <a:p>
            <a:r>
              <a:rPr lang="fr-FR" dirty="0" smtClean="0"/>
              <a:t>De façon assez abordable, nous avons plusieurs solutions côté modulateur.</a:t>
            </a:r>
          </a:p>
          <a:p>
            <a:endParaRPr lang="fr-FR" dirty="0" smtClean="0"/>
          </a:p>
          <a:p>
            <a:r>
              <a:rPr lang="fr-FR" dirty="0" smtClean="0"/>
              <a:t>La partie la plus difficile est la fourniture d’un TS de qualité. </a:t>
            </a:r>
          </a:p>
          <a:p>
            <a:endParaRPr lang="fr-FR" dirty="0"/>
          </a:p>
          <a:p>
            <a:r>
              <a:rPr lang="fr-FR" dirty="0" smtClean="0"/>
              <a:t>Pour les </a:t>
            </a:r>
            <a:r>
              <a:rPr lang="fr-FR" dirty="0" smtClean="0">
                <a:solidFill>
                  <a:srgbClr val="FFFF00"/>
                </a:solidFill>
              </a:rPr>
              <a:t>DATVexpress, Pluto et LimeSDR mini</a:t>
            </a:r>
            <a:r>
              <a:rPr lang="fr-FR" dirty="0" smtClean="0"/>
              <a:t>, on peut utiliser la version modifiée (*) de DATVexpress Transmitter avec entrée UDP et</a:t>
            </a:r>
          </a:p>
          <a:p>
            <a:pPr marL="800100" lvl="1" indent="-342900">
              <a:buFont typeface="+mj-lt"/>
              <a:buAutoNum type="alphaLcParenR"/>
            </a:pPr>
            <a:r>
              <a:rPr lang="fr-FR" dirty="0" smtClean="0"/>
              <a:t>Développer un logiciel qui utilise les  outils Mainconcept (payant)</a:t>
            </a:r>
          </a:p>
          <a:p>
            <a:pPr marL="800100" lvl="1" indent="-342900">
              <a:buFont typeface="+mj-lt"/>
              <a:buAutoNum type="alphaLcParenR"/>
            </a:pPr>
            <a:r>
              <a:rPr lang="fr-FR" dirty="0" smtClean="0"/>
              <a:t>Utiliser un Raspberry Pi (Pi </a:t>
            </a:r>
            <a:r>
              <a:rPr lang="fr-FR" dirty="0" err="1" smtClean="0"/>
              <a:t>Zero</a:t>
            </a:r>
            <a:r>
              <a:rPr lang="fr-FR" dirty="0" smtClean="0"/>
              <a:t>?) avec le logiciel AVC2TS</a:t>
            </a:r>
          </a:p>
          <a:p>
            <a:pPr marL="800100" lvl="1" indent="-342900">
              <a:buFont typeface="+mj-lt"/>
              <a:buAutoNum type="alphaLcParenR"/>
            </a:pPr>
            <a:r>
              <a:rPr lang="fr-FR" dirty="0" smtClean="0"/>
              <a:t>Utiliser un encodeur/générateur de TS/IP</a:t>
            </a:r>
          </a:p>
          <a:p>
            <a:pPr lvl="1"/>
            <a:endParaRPr lang="fr-FR" dirty="0" smtClean="0"/>
          </a:p>
          <a:p>
            <a:r>
              <a:rPr lang="fr-FR" dirty="0" smtClean="0">
                <a:solidFill>
                  <a:srgbClr val="FFFF00"/>
                </a:solidFill>
              </a:rPr>
              <a:t>Une solution complète </a:t>
            </a:r>
            <a:r>
              <a:rPr lang="fr-FR" dirty="0" smtClean="0"/>
              <a:t>peut aussi être envisagée </a:t>
            </a:r>
            <a:r>
              <a:rPr lang="fr-FR" dirty="0" smtClean="0">
                <a:solidFill>
                  <a:srgbClr val="FFFF00"/>
                </a:solidFill>
              </a:rPr>
              <a:t>avec RaspberryPi</a:t>
            </a:r>
            <a:r>
              <a:rPr lang="fr-FR" dirty="0" smtClean="0"/>
              <a:t>, il faut pour cela  soit développer une carte de filtrage et modulation ou </a:t>
            </a:r>
            <a:r>
              <a:rPr lang="fr-FR" u="sng" dirty="0" smtClean="0">
                <a:solidFill>
                  <a:srgbClr val="FFFF00"/>
                </a:solidFill>
              </a:rPr>
              <a:t>préférer le couple RaspberryPi + LimeSDR mini/Pluto </a:t>
            </a:r>
            <a:r>
              <a:rPr lang="fr-FR" dirty="0" smtClean="0"/>
              <a:t>avec les soft d’Evariste F5OEO</a:t>
            </a:r>
            <a:r>
              <a:rPr lang="fr-FR" dirty="0" smtClean="0">
                <a:solidFill>
                  <a:srgbClr val="FFFF00"/>
                </a:solidFill>
              </a:rPr>
              <a:t>.</a:t>
            </a:r>
            <a:endParaRPr lang="fr-FR" u="sng" dirty="0" smtClean="0">
              <a:solidFill>
                <a:srgbClr val="FFFF00"/>
              </a:solidFill>
            </a:endParaRPr>
          </a:p>
          <a:p>
            <a:endParaRPr lang="fr-FR" dirty="0" smtClean="0"/>
          </a:p>
          <a:p>
            <a:r>
              <a:rPr lang="fr-FR" dirty="0" smtClean="0"/>
              <a:t>La solution avec la carte </a:t>
            </a:r>
            <a:r>
              <a:rPr lang="fr-FR" smtClean="0">
                <a:solidFill>
                  <a:srgbClr val="FFFF00"/>
                </a:solidFill>
              </a:rPr>
              <a:t>DTA107-S2</a:t>
            </a:r>
            <a:r>
              <a:rPr lang="fr-FR" smtClean="0"/>
              <a:t> peut </a:t>
            </a:r>
            <a:r>
              <a:rPr lang="fr-FR" dirty="0" smtClean="0"/>
              <a:t>fonctionner avec entrée UDP et les  méthodes a)  b) ou c) mais aussi avec des logiciels qui gèrent directement la carte comme </a:t>
            </a:r>
            <a:r>
              <a:rPr lang="fr-FR" dirty="0" err="1" smtClean="0"/>
              <a:t>StreamXpress</a:t>
            </a:r>
            <a:r>
              <a:rPr lang="fr-FR" dirty="0" smtClean="0"/>
              <a:t>.</a:t>
            </a:r>
          </a:p>
          <a:p>
            <a:endParaRPr lang="fr-FR" dirty="0" smtClean="0"/>
          </a:p>
          <a:p>
            <a:r>
              <a:rPr lang="fr-FR" dirty="0" smtClean="0"/>
              <a:t>(*) </a:t>
            </a:r>
            <a:r>
              <a:rPr lang="fr-FR" i="1" dirty="0" smtClean="0"/>
              <a:t>la modification n’est pas encore finalisée pour le LimeSDR mini</a:t>
            </a:r>
            <a:endParaRPr lang="fr-FR" i="1" dirty="0"/>
          </a:p>
        </p:txBody>
      </p:sp>
    </p:spTree>
    <p:extLst>
      <p:ext uri="{BB962C8B-B14F-4D97-AF65-F5344CB8AC3E}">
        <p14:creationId xmlns:p14="http://schemas.microsoft.com/office/powerpoint/2010/main" val="25129371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ZoneTexte 1"/>
          <p:cNvSpPr txBox="1">
            <a:spLocks noChangeArrowheads="1"/>
          </p:cNvSpPr>
          <p:nvPr/>
        </p:nvSpPr>
        <p:spPr bwMode="auto">
          <a:xfrm>
            <a:off x="1547813" y="2984500"/>
            <a:ext cx="6149975" cy="768350"/>
          </a:xfrm>
          <a:prstGeom prst="rect">
            <a:avLst/>
          </a:prstGeom>
          <a:noFill/>
          <a:ln w="9525">
            <a:noFill/>
            <a:miter lim="800000"/>
            <a:headEnd/>
            <a:tailEnd/>
          </a:ln>
        </p:spPr>
        <p:txBody>
          <a:bodyPr wrap="none">
            <a:spAutoFit/>
          </a:bodyPr>
          <a:lstStyle/>
          <a:p>
            <a:r>
              <a:rPr lang="fr-FR" altLang="fr-FR" sz="4400"/>
              <a:t>Merci de votre attention</a:t>
            </a:r>
            <a:r>
              <a:rPr lang="fr-FR" altLang="fr-FR"/>
              <a:t>.</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500623" y="1700808"/>
            <a:ext cx="7734235" cy="461665"/>
          </a:xfrm>
          <a:prstGeom prst="rect">
            <a:avLst/>
          </a:prstGeom>
          <a:noFill/>
        </p:spPr>
        <p:txBody>
          <a:bodyPr wrap="square" rtlCol="0">
            <a:spAutoFit/>
          </a:bodyPr>
          <a:lstStyle/>
          <a:p>
            <a:r>
              <a:rPr lang="fr-FR" sz="2400" dirty="0" smtClean="0"/>
              <a:t>Montage de 4 amplificateurs</a:t>
            </a:r>
            <a:endParaRPr lang="fr-FR" sz="24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2314427"/>
            <a:ext cx="6417562" cy="4138909"/>
          </a:xfrm>
          <a:prstGeom prst="rect">
            <a:avLst/>
          </a:prstGeom>
        </p:spPr>
      </p:pic>
    </p:spTree>
    <p:extLst>
      <p:ext uri="{BB962C8B-B14F-4D97-AF65-F5344CB8AC3E}">
        <p14:creationId xmlns:p14="http://schemas.microsoft.com/office/powerpoint/2010/main" val="252888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500623" y="5877272"/>
            <a:ext cx="7734235" cy="461665"/>
          </a:xfrm>
          <a:prstGeom prst="rect">
            <a:avLst/>
          </a:prstGeom>
          <a:noFill/>
        </p:spPr>
        <p:txBody>
          <a:bodyPr wrap="square" rtlCol="0">
            <a:spAutoFit/>
          </a:bodyPr>
          <a:lstStyle/>
          <a:p>
            <a:pPr lvl="0"/>
            <a:r>
              <a:rPr lang="fr-FR" sz="2400" dirty="0" smtClean="0"/>
              <a:t>Ampli avec MHW2723	</a:t>
            </a:r>
            <a:r>
              <a:rPr lang="fr-FR" sz="2400" dirty="0"/>
              <a:t> </a:t>
            </a:r>
            <a:r>
              <a:rPr lang="fr-FR" sz="2400" dirty="0" smtClean="0"/>
              <a:t>Ampli avec RA07H4047M </a:t>
            </a:r>
            <a:endParaRPr lang="fr-FR" sz="2400" dirty="0"/>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377" y="2276872"/>
            <a:ext cx="3770281" cy="3320280"/>
          </a:xfrm>
          <a:prstGeom prst="rect">
            <a:avLst/>
          </a:prstGeom>
        </p:spPr>
      </p:pic>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2276872"/>
            <a:ext cx="4268932" cy="3320280"/>
          </a:xfrm>
          <a:prstGeom prst="rect">
            <a:avLst/>
          </a:prstGeom>
        </p:spPr>
      </p:pic>
    </p:spTree>
    <p:extLst>
      <p:ext uri="{BB962C8B-B14F-4D97-AF65-F5344CB8AC3E}">
        <p14:creationId xmlns:p14="http://schemas.microsoft.com/office/powerpoint/2010/main" val="4288170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898848" y="1584087"/>
            <a:ext cx="6768752" cy="830997"/>
          </a:xfrm>
          <a:prstGeom prst="rect">
            <a:avLst/>
          </a:prstGeom>
          <a:noFill/>
        </p:spPr>
        <p:txBody>
          <a:bodyPr wrap="square" rtlCol="0">
            <a:spAutoFit/>
          </a:bodyPr>
          <a:lstStyle/>
          <a:p>
            <a:pPr algn="ctr"/>
            <a:r>
              <a:rPr lang="fr-FR" sz="2400" b="1" dirty="0" smtClean="0"/>
              <a:t>(</a:t>
            </a:r>
            <a:r>
              <a:rPr lang="fr-FR" sz="2400" i="1" u="sng" dirty="0"/>
              <a:t>émission DVB-S2 QPSK  </a:t>
            </a:r>
            <a:r>
              <a:rPr lang="fr-FR" sz="2400" i="1" u="sng" dirty="0" smtClean="0"/>
              <a:t>SR250 </a:t>
            </a:r>
            <a:r>
              <a:rPr lang="fr-FR" sz="2400" i="1" u="sng" dirty="0" err="1" smtClean="0"/>
              <a:t>limeSDRmini</a:t>
            </a:r>
            <a:r>
              <a:rPr lang="fr-FR" sz="2400" i="1" u="sng" dirty="0" smtClean="0"/>
              <a:t>)</a:t>
            </a:r>
            <a:endParaRPr lang="fr-FR" sz="2400" dirty="0"/>
          </a:p>
          <a:p>
            <a:pPr algn="ctr"/>
            <a:r>
              <a:rPr lang="fr-FR" sz="2400" b="1" dirty="0" smtClean="0"/>
              <a:t> </a:t>
            </a:r>
            <a:endParaRPr lang="fr-FR" sz="2400" dirty="0"/>
          </a:p>
        </p:txBody>
      </p:sp>
      <p:sp>
        <p:nvSpPr>
          <p:cNvPr id="5" name="ZoneTexte 4"/>
          <p:cNvSpPr txBox="1"/>
          <p:nvPr/>
        </p:nvSpPr>
        <p:spPr>
          <a:xfrm>
            <a:off x="430796" y="5951160"/>
            <a:ext cx="7704856" cy="369332"/>
          </a:xfrm>
          <a:prstGeom prst="rect">
            <a:avLst/>
          </a:prstGeom>
          <a:noFill/>
        </p:spPr>
        <p:txBody>
          <a:bodyPr wrap="square" rtlCol="0">
            <a:spAutoFit/>
          </a:bodyPr>
          <a:lstStyle/>
          <a:p>
            <a:pPr lvl="0"/>
            <a:r>
              <a:rPr lang="fr-FR" b="1" dirty="0" smtClean="0"/>
              <a:t>	MHW2723  (1,1W)		RA07H4047M(1W)</a:t>
            </a:r>
            <a:endParaRPr lang="fr-FR" dirty="0"/>
          </a:p>
        </p:txBody>
      </p:sp>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540" y="2171084"/>
            <a:ext cx="4157684" cy="3634180"/>
          </a:xfrm>
          <a:prstGeom prst="rect">
            <a:avLst/>
          </a:prstGeom>
        </p:spPr>
      </p:pic>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4649" y="2182519"/>
            <a:ext cx="4172856" cy="3634179"/>
          </a:xfrm>
          <a:prstGeom prst="rect">
            <a:avLst/>
          </a:prstGeom>
        </p:spPr>
      </p:pic>
    </p:spTree>
    <p:extLst>
      <p:ext uri="{BB962C8B-B14F-4D97-AF65-F5344CB8AC3E}">
        <p14:creationId xmlns:p14="http://schemas.microsoft.com/office/powerpoint/2010/main" val="3149997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898848" y="1584087"/>
            <a:ext cx="6768752" cy="830997"/>
          </a:xfrm>
          <a:prstGeom prst="rect">
            <a:avLst/>
          </a:prstGeom>
          <a:noFill/>
        </p:spPr>
        <p:txBody>
          <a:bodyPr wrap="square" rtlCol="0">
            <a:spAutoFit/>
          </a:bodyPr>
          <a:lstStyle/>
          <a:p>
            <a:pPr algn="ctr"/>
            <a:r>
              <a:rPr lang="fr-FR" sz="2400" b="1" dirty="0" smtClean="0"/>
              <a:t>(</a:t>
            </a:r>
            <a:r>
              <a:rPr lang="fr-FR" sz="2400" i="1" u="sng" dirty="0"/>
              <a:t>émission DVB-S2 QPSK  </a:t>
            </a:r>
            <a:r>
              <a:rPr lang="fr-FR" sz="2400" i="1" u="sng" dirty="0" smtClean="0"/>
              <a:t>SR250 </a:t>
            </a:r>
            <a:r>
              <a:rPr lang="fr-FR" sz="2400" i="1" u="sng" dirty="0" err="1" smtClean="0"/>
              <a:t>limeSDRmini</a:t>
            </a:r>
            <a:r>
              <a:rPr lang="fr-FR" sz="2400" i="1" u="sng" dirty="0" smtClean="0"/>
              <a:t>)</a:t>
            </a:r>
            <a:endParaRPr lang="fr-FR" sz="2400" dirty="0"/>
          </a:p>
          <a:p>
            <a:pPr algn="ctr"/>
            <a:r>
              <a:rPr lang="fr-FR" sz="2400" b="1" dirty="0" smtClean="0"/>
              <a:t> </a:t>
            </a:r>
            <a:endParaRPr lang="fr-FR" sz="2400" dirty="0"/>
          </a:p>
        </p:txBody>
      </p:sp>
      <p:sp>
        <p:nvSpPr>
          <p:cNvPr id="5" name="ZoneTexte 4"/>
          <p:cNvSpPr txBox="1"/>
          <p:nvPr/>
        </p:nvSpPr>
        <p:spPr>
          <a:xfrm>
            <a:off x="430796" y="5951160"/>
            <a:ext cx="7704856" cy="369332"/>
          </a:xfrm>
          <a:prstGeom prst="rect">
            <a:avLst/>
          </a:prstGeom>
          <a:noFill/>
        </p:spPr>
        <p:txBody>
          <a:bodyPr wrap="square" rtlCol="0">
            <a:spAutoFit/>
          </a:bodyPr>
          <a:lstStyle/>
          <a:p>
            <a:pPr lvl="0"/>
            <a:r>
              <a:rPr lang="fr-FR" b="1" dirty="0" smtClean="0"/>
              <a:t>	RA30H4452M  </a:t>
            </a:r>
            <a:r>
              <a:rPr lang="fr-FR" b="1" dirty="0"/>
              <a:t>(1,3W)</a:t>
            </a:r>
            <a:r>
              <a:rPr lang="fr-FR" dirty="0"/>
              <a:t>	 </a:t>
            </a:r>
            <a:r>
              <a:rPr lang="fr-FR" b="1" dirty="0" smtClean="0"/>
              <a:t>	</a:t>
            </a:r>
            <a:r>
              <a:rPr lang="fr-FR" b="1" dirty="0" smtClean="0">
                <a:solidFill>
                  <a:srgbClr val="FFFF00"/>
                </a:solidFill>
              </a:rPr>
              <a:t>RA13H4047M(1,2W)</a:t>
            </a:r>
            <a:endParaRPr lang="fr-FR" dirty="0">
              <a:solidFill>
                <a:srgbClr val="FFFF00"/>
              </a:solidFill>
            </a:endParaRP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2187273"/>
            <a:ext cx="4117046" cy="3596760"/>
          </a:xfrm>
          <a:prstGeom prst="rect">
            <a:avLst/>
          </a:prstGeom>
        </p:spPr>
      </p:pic>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4550" y="2187273"/>
            <a:ext cx="4166017" cy="3635797"/>
          </a:xfrm>
          <a:prstGeom prst="rect">
            <a:avLst/>
          </a:prstGeom>
        </p:spPr>
      </p:pic>
    </p:spTree>
    <p:extLst>
      <p:ext uri="{BB962C8B-B14F-4D97-AF65-F5344CB8AC3E}">
        <p14:creationId xmlns:p14="http://schemas.microsoft.com/office/powerpoint/2010/main" val="1455159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0957" y="260648"/>
            <a:ext cx="7632848" cy="1323439"/>
          </a:xfrm>
          <a:prstGeom prst="rect">
            <a:avLst/>
          </a:prstGeom>
          <a:noFill/>
        </p:spPr>
        <p:txBody>
          <a:bodyPr wrap="square" rtlCol="0">
            <a:spAutoFit/>
          </a:bodyPr>
          <a:lstStyle/>
          <a:p>
            <a:pPr algn="ctr"/>
            <a:r>
              <a:rPr lang="fr-FR" sz="4000" b="1" dirty="0" smtClean="0"/>
              <a:t>Recherche de l’amplificateur </a:t>
            </a:r>
          </a:p>
          <a:p>
            <a:pPr algn="ctr"/>
            <a:r>
              <a:rPr lang="fr-FR" sz="4000" b="1" dirty="0" smtClean="0"/>
              <a:t>1,5W sur 437MHz</a:t>
            </a:r>
            <a:endParaRPr lang="fr-FR" sz="4000" dirty="0"/>
          </a:p>
        </p:txBody>
      </p:sp>
      <p:sp>
        <p:nvSpPr>
          <p:cNvPr id="3" name="ZoneTexte 2"/>
          <p:cNvSpPr txBox="1"/>
          <p:nvPr/>
        </p:nvSpPr>
        <p:spPr>
          <a:xfrm>
            <a:off x="899592" y="1804888"/>
            <a:ext cx="6768752" cy="1200329"/>
          </a:xfrm>
          <a:prstGeom prst="rect">
            <a:avLst/>
          </a:prstGeom>
          <a:noFill/>
        </p:spPr>
        <p:txBody>
          <a:bodyPr wrap="square" rtlCol="0">
            <a:spAutoFit/>
          </a:bodyPr>
          <a:lstStyle/>
          <a:p>
            <a:pPr algn="ctr"/>
            <a:r>
              <a:rPr lang="fr-FR" sz="2400" b="1" dirty="0"/>
              <a:t>Comparaison des résultats </a:t>
            </a:r>
            <a:r>
              <a:rPr lang="fr-FR" sz="2400" b="1" dirty="0" smtClean="0"/>
              <a:t>pour </a:t>
            </a:r>
            <a:r>
              <a:rPr lang="fr-FR" sz="2400" b="1" dirty="0"/>
              <a:t>4 </a:t>
            </a:r>
            <a:r>
              <a:rPr lang="fr-FR" sz="2400" b="1" dirty="0" smtClean="0"/>
              <a:t>hybrides</a:t>
            </a:r>
          </a:p>
          <a:p>
            <a:pPr algn="ctr"/>
            <a:r>
              <a:rPr lang="fr-FR" sz="2400" b="1" dirty="0"/>
              <a:t>(</a:t>
            </a:r>
            <a:r>
              <a:rPr lang="fr-FR" sz="2400" i="1" u="sng" dirty="0"/>
              <a:t>émission DVB-S2 QPSK  SR250)</a:t>
            </a:r>
            <a:endParaRPr lang="fr-FR" sz="2400" dirty="0"/>
          </a:p>
          <a:p>
            <a:pPr algn="ctr"/>
            <a:r>
              <a:rPr lang="fr-FR" sz="2400" b="1" dirty="0" smtClean="0"/>
              <a:t> </a:t>
            </a:r>
            <a:endParaRPr lang="fr-FR" sz="2400" dirty="0"/>
          </a:p>
        </p:txBody>
      </p:sp>
      <p:sp>
        <p:nvSpPr>
          <p:cNvPr id="5" name="ZoneTexte 4"/>
          <p:cNvSpPr txBox="1"/>
          <p:nvPr/>
        </p:nvSpPr>
        <p:spPr>
          <a:xfrm>
            <a:off x="467544" y="3005217"/>
            <a:ext cx="7404591" cy="3416320"/>
          </a:xfrm>
          <a:prstGeom prst="rect">
            <a:avLst/>
          </a:prstGeom>
          <a:noFill/>
        </p:spPr>
        <p:txBody>
          <a:bodyPr wrap="none" rtlCol="0">
            <a:spAutoFit/>
          </a:bodyPr>
          <a:lstStyle/>
          <a:p>
            <a:pPr lvl="0"/>
            <a:r>
              <a:rPr lang="fr-FR" b="1" dirty="0" smtClean="0"/>
              <a:t>CONCLUSIONS:</a:t>
            </a:r>
          </a:p>
          <a:p>
            <a:pPr marL="285750" lvl="0" indent="-285750">
              <a:buFont typeface="Arial" panose="020B0604020202020204" pitchFamily="34" charset="0"/>
              <a:buChar char="•"/>
            </a:pPr>
            <a:endParaRPr lang="fr-FR" b="1" dirty="0"/>
          </a:p>
          <a:p>
            <a:pPr marL="285750" lvl="0" indent="-285750">
              <a:buFont typeface="Arial" panose="020B0604020202020204" pitchFamily="34" charset="0"/>
              <a:buChar char="•"/>
            </a:pPr>
            <a:r>
              <a:rPr lang="fr-FR" b="1" dirty="0" smtClean="0"/>
              <a:t>MHW2723 </a:t>
            </a:r>
            <a:r>
              <a:rPr lang="fr-FR" dirty="0" smtClean="0"/>
              <a:t>Epaule </a:t>
            </a:r>
            <a:r>
              <a:rPr lang="fr-FR" dirty="0"/>
              <a:t>droite plus basse et multiples </a:t>
            </a:r>
            <a:r>
              <a:rPr lang="fr-FR" dirty="0" smtClean="0"/>
              <a:t>épaules</a:t>
            </a:r>
          </a:p>
          <a:p>
            <a:pPr marL="285750" lvl="0" indent="-285750">
              <a:buFont typeface="Arial" panose="020B0604020202020204" pitchFamily="34" charset="0"/>
              <a:buChar char="•"/>
            </a:pPr>
            <a:endParaRPr lang="fr-FR" dirty="0"/>
          </a:p>
          <a:p>
            <a:pPr marL="285750" lvl="0" indent="-285750">
              <a:buFont typeface="Arial" panose="020B0604020202020204" pitchFamily="34" charset="0"/>
              <a:buChar char="•"/>
            </a:pPr>
            <a:r>
              <a:rPr lang="fr-FR" b="1" dirty="0"/>
              <a:t>RA07H4047M </a:t>
            </a:r>
            <a:r>
              <a:rPr lang="fr-FR" dirty="0" smtClean="0"/>
              <a:t>Signal </a:t>
            </a:r>
            <a:r>
              <a:rPr lang="fr-FR" dirty="0"/>
              <a:t>propre </a:t>
            </a:r>
            <a:endParaRPr lang="fr-FR" dirty="0" smtClean="0"/>
          </a:p>
          <a:p>
            <a:pPr lvl="2"/>
            <a:r>
              <a:rPr lang="fr-FR" dirty="0" smtClean="0"/>
              <a:t>mais  </a:t>
            </a:r>
            <a:r>
              <a:rPr lang="fr-FR" dirty="0"/>
              <a:t>on ne dépasse pas 0,8W en gardant les 40 dB </a:t>
            </a:r>
            <a:r>
              <a:rPr lang="fr-FR" dirty="0" smtClean="0"/>
              <a:t>d’épaule</a:t>
            </a:r>
          </a:p>
          <a:p>
            <a:pPr lvl="2"/>
            <a:endParaRPr lang="fr-FR" dirty="0"/>
          </a:p>
          <a:p>
            <a:pPr marL="285750" lvl="0" indent="-285750">
              <a:buFont typeface="Arial" panose="020B0604020202020204" pitchFamily="34" charset="0"/>
              <a:buChar char="•"/>
            </a:pPr>
            <a:r>
              <a:rPr lang="fr-FR" b="1" dirty="0"/>
              <a:t>RA30H4452M </a:t>
            </a:r>
            <a:r>
              <a:rPr lang="fr-FR" dirty="0"/>
              <a:t>	Signal propre </a:t>
            </a:r>
            <a:endParaRPr lang="fr-FR" dirty="0" smtClean="0"/>
          </a:p>
          <a:p>
            <a:pPr lvl="2"/>
            <a:r>
              <a:rPr lang="fr-FR" dirty="0" smtClean="0"/>
              <a:t>mais  </a:t>
            </a:r>
            <a:r>
              <a:rPr lang="fr-FR" dirty="0"/>
              <a:t>on ne dépasse pas 1,5W en gardant les 40 dB </a:t>
            </a:r>
            <a:r>
              <a:rPr lang="fr-FR" dirty="0" smtClean="0"/>
              <a:t>d’épaule</a:t>
            </a:r>
          </a:p>
          <a:p>
            <a:pPr lvl="2"/>
            <a:endParaRPr lang="fr-FR" dirty="0"/>
          </a:p>
          <a:p>
            <a:pPr marL="285750" lvl="0" indent="-285750">
              <a:buFont typeface="Arial" panose="020B0604020202020204" pitchFamily="34" charset="0"/>
              <a:buChar char="•"/>
            </a:pPr>
            <a:r>
              <a:rPr lang="fr-FR" b="1" dirty="0">
                <a:solidFill>
                  <a:srgbClr val="FFFF00"/>
                </a:solidFill>
              </a:rPr>
              <a:t>RA13H4047M</a:t>
            </a:r>
            <a:r>
              <a:rPr lang="fr-FR" b="1" dirty="0"/>
              <a:t> </a:t>
            </a:r>
            <a:r>
              <a:rPr lang="fr-FR" dirty="0">
                <a:solidFill>
                  <a:srgbClr val="FFFF00"/>
                </a:solidFill>
              </a:rPr>
              <a:t>R</a:t>
            </a:r>
            <a:r>
              <a:rPr lang="fr-FR" dirty="0" smtClean="0">
                <a:solidFill>
                  <a:srgbClr val="FFFF00"/>
                </a:solidFill>
              </a:rPr>
              <a:t>ésultat </a:t>
            </a:r>
            <a:r>
              <a:rPr lang="fr-FR" dirty="0">
                <a:solidFill>
                  <a:srgbClr val="FFFF00"/>
                </a:solidFill>
              </a:rPr>
              <a:t>idéal</a:t>
            </a:r>
          </a:p>
          <a:p>
            <a:r>
              <a:rPr lang="fr-FR" dirty="0" smtClean="0"/>
              <a:t>	car à 1,2W on voit à peine le début d’épaules</a:t>
            </a:r>
            <a:endParaRPr lang="fr-FR" dirty="0"/>
          </a:p>
        </p:txBody>
      </p:sp>
    </p:spTree>
    <p:extLst>
      <p:ext uri="{BB962C8B-B14F-4D97-AF65-F5344CB8AC3E}">
        <p14:creationId xmlns:p14="http://schemas.microsoft.com/office/powerpoint/2010/main" val="4101787344"/>
      </p:ext>
    </p:extLst>
  </p:cSld>
  <p:clrMapOvr>
    <a:masterClrMapping/>
  </p:clrMapOvr>
</p:sld>
</file>

<file path=ppt/theme/theme1.xml><?xml version="1.0" encoding="utf-8"?>
<a:theme xmlns:a="http://schemas.openxmlformats.org/drawingml/2006/main" name="Network">
  <a:themeElements>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fontScheme name="Netwo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etwork">
  <a:themeElements>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fontScheme name="Netwo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3910</TotalTime>
  <Words>1791</Words>
  <Application>Microsoft Office PowerPoint</Application>
  <PresentationFormat>Affichage à l'écran (4:3)</PresentationFormat>
  <Paragraphs>435</Paragraphs>
  <Slides>45</Slides>
  <Notes>2</Notes>
  <HiddenSlides>0</HiddenSlides>
  <MMClips>0</MMClips>
  <ScaleCrop>false</ScaleCrop>
  <HeadingPairs>
    <vt:vector size="4" baseType="variant">
      <vt:variant>
        <vt:lpstr>Thème</vt:lpstr>
      </vt:variant>
      <vt:variant>
        <vt:i4>2</vt:i4>
      </vt:variant>
      <vt:variant>
        <vt:lpstr>Titres des diapositives</vt:lpstr>
      </vt:variant>
      <vt:variant>
        <vt:i4>45</vt:i4>
      </vt:variant>
    </vt:vector>
  </HeadingPairs>
  <TitlesOfParts>
    <vt:vector size="47" baseType="lpstr">
      <vt:lpstr>Network</vt:lpstr>
      <vt:lpstr>1_Network</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En résumé</vt:lpstr>
      <vt:lpstr>Conclusion</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gb</dc:creator>
  <cp:lastModifiedBy>F6DZP</cp:lastModifiedBy>
  <cp:revision>505</cp:revision>
  <dcterms:created xsi:type="dcterms:W3CDTF">2012-10-30T16:23:31Z</dcterms:created>
  <dcterms:modified xsi:type="dcterms:W3CDTF">2018-10-13T04:19:20Z</dcterms:modified>
</cp:coreProperties>
</file>